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75" r:id="rId3"/>
  </p:sldMasterIdLst>
  <p:notesMasterIdLst>
    <p:notesMasterId r:id="rId55"/>
  </p:notesMasterIdLst>
  <p:handoutMasterIdLst>
    <p:handoutMasterId r:id="rId56"/>
  </p:handoutMasterIdLst>
  <p:sldIdLst>
    <p:sldId id="277" r:id="rId4"/>
    <p:sldId id="4666" r:id="rId5"/>
    <p:sldId id="4667" r:id="rId6"/>
    <p:sldId id="4696" r:id="rId7"/>
    <p:sldId id="4673" r:id="rId8"/>
    <p:sldId id="4674" r:id="rId9"/>
    <p:sldId id="4668" r:id="rId10"/>
    <p:sldId id="4669" r:id="rId11"/>
    <p:sldId id="4670" r:id="rId12"/>
    <p:sldId id="4671" r:id="rId13"/>
    <p:sldId id="4672" r:id="rId14"/>
    <p:sldId id="4675" r:id="rId15"/>
    <p:sldId id="4676" r:id="rId16"/>
    <p:sldId id="4677" r:id="rId17"/>
    <p:sldId id="4678" r:id="rId18"/>
    <p:sldId id="4679" r:id="rId19"/>
    <p:sldId id="4681" r:id="rId20"/>
    <p:sldId id="4682" r:id="rId21"/>
    <p:sldId id="4683" r:id="rId22"/>
    <p:sldId id="4684" r:id="rId23"/>
    <p:sldId id="4685" r:id="rId24"/>
    <p:sldId id="4686" r:id="rId25"/>
    <p:sldId id="4690" r:id="rId26"/>
    <p:sldId id="4687" r:id="rId27"/>
    <p:sldId id="4705" r:id="rId28"/>
    <p:sldId id="4715" r:id="rId29"/>
    <p:sldId id="4733" r:id="rId30"/>
    <p:sldId id="4707" r:id="rId31"/>
    <p:sldId id="4709" r:id="rId32"/>
    <p:sldId id="4711" r:id="rId33"/>
    <p:sldId id="4712" r:id="rId34"/>
    <p:sldId id="4713" r:id="rId35"/>
    <p:sldId id="4710" r:id="rId36"/>
    <p:sldId id="4714" r:id="rId37"/>
    <p:sldId id="4706" r:id="rId38"/>
    <p:sldId id="4708" r:id="rId39"/>
    <p:sldId id="4716" r:id="rId40"/>
    <p:sldId id="4717" r:id="rId41"/>
    <p:sldId id="4731" r:id="rId42"/>
    <p:sldId id="4718" r:id="rId43"/>
    <p:sldId id="4723" r:id="rId44"/>
    <p:sldId id="4724" r:id="rId45"/>
    <p:sldId id="4725" r:id="rId46"/>
    <p:sldId id="4727" r:id="rId47"/>
    <p:sldId id="4735" r:id="rId48"/>
    <p:sldId id="4736" r:id="rId49"/>
    <p:sldId id="4737" r:id="rId50"/>
    <p:sldId id="4742" r:id="rId51"/>
    <p:sldId id="4740" r:id="rId52"/>
    <p:sldId id="4743" r:id="rId53"/>
    <p:sldId id="4246" r:id="rId54"/>
  </p:sldIdLst>
  <p:sldSz cx="9144000" cy="5143500" type="screen16x9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5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姚静" initials="y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2FE"/>
    <a:srgbClr val="E03E36"/>
    <a:srgbClr val="F3DDDC"/>
    <a:srgbClr val="4B5DFE"/>
    <a:srgbClr val="FFFFB5"/>
    <a:srgbClr val="F8F3EC"/>
    <a:srgbClr val="EDEFE2"/>
    <a:srgbClr val="901F2A"/>
    <a:srgbClr val="F1F3E5"/>
    <a:srgbClr val="6E0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 autoAdjust="0"/>
    <p:restoredTop sz="76014" autoAdjust="0"/>
  </p:normalViewPr>
  <p:slideViewPr>
    <p:cSldViewPr showGuides="1">
      <p:cViewPr varScale="1">
        <p:scale>
          <a:sx n="124" d="100"/>
          <a:sy n="124" d="100"/>
        </p:scale>
        <p:origin x="464" y="168"/>
      </p:cViewPr>
      <p:guideLst>
        <p:guide orient="horz" pos="1605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gs" Target="tags/tag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0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2BC39-128E-4521-A6D2-911A8F8A326A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821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2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98C2F-7AE5-4F56-A789-27C04C8D51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9ACB1-6B0E-4211-A950-E3155135F0F3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81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1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38D8-7CEE-471F-ADF0-B06B4F727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10486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C6A98D-1D84-904C-7154-6BF197D62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902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419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95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894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525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492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混合模型与</a:t>
            </a:r>
            <a:r>
              <a:rPr kumimoji="1"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EM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40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384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3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75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452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02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956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49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470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042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581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865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624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503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90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79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901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324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28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13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408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134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090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062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148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486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71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99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5640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612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851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571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43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754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6697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212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0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027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54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92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697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625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1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标题 1"/>
          <p:cNvSpPr>
            <a:spLocks noGrp="1"/>
          </p:cNvSpPr>
          <p:nvPr>
            <p:ph type="ctrTitle"/>
          </p:nvPr>
        </p:nvSpPr>
        <p:spPr>
          <a:xfrm>
            <a:off x="685804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32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63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2EF7-4B8F-D949-9E85-32B8EDF30677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3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9FCBBE2-63E4-4E90-8897-D61F1A357E4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7DA0-C247-CF44-A6D3-C3AD2340489F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4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04CB-4BEC-B94D-98FC-70D720F9BAFD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6458-6531-C542-B4F8-05C98E657C6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3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标题 1"/>
          <p:cNvSpPr>
            <a:spLocks noGrp="1"/>
          </p:cNvSpPr>
          <p:nvPr>
            <p:ph type="ctrTitle"/>
          </p:nvPr>
        </p:nvSpPr>
        <p:spPr>
          <a:xfrm>
            <a:off x="685804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5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A66B-676E-CD4E-B081-91080642D49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9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2" name="图片 8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  <p:cxnSp>
        <p:nvCxnSpPr>
          <p:cNvPr id="3145735" name="直接连接符 10"/>
          <p:cNvCxnSpPr/>
          <p:nvPr/>
        </p:nvCxnSpPr>
        <p:spPr>
          <a:xfrm>
            <a:off x="1270033" y="-835836"/>
            <a:ext cx="7190906" cy="0"/>
          </a:xfrm>
          <a:prstGeom prst="line">
            <a:avLst/>
          </a:prstGeom>
          <a:ln w="28575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71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latin typeface="Heiti SC Medium" pitchFamily="2" charset="-128"/>
                <a:ea typeface="Heiti SC Medium" pitchFamily="2" charset="-128"/>
              </a:defRPr>
            </a:lvl2pPr>
            <a:lvl3pPr>
              <a:defRPr>
                <a:latin typeface="Heiti SC Medium" pitchFamily="2" charset="-128"/>
                <a:ea typeface="Heiti SC Medium" pitchFamily="2" charset="-128"/>
              </a:defRPr>
            </a:lvl3pPr>
            <a:lvl4pPr>
              <a:defRPr>
                <a:latin typeface="Heiti SC Medium" pitchFamily="2" charset="-128"/>
                <a:ea typeface="Heiti SC Medium" pitchFamily="2" charset="-128"/>
              </a:defRPr>
            </a:lvl4pPr>
            <a:lvl5pPr>
              <a:defRPr>
                <a:latin typeface="Heiti SC Medium" pitchFamily="2" charset="-128"/>
                <a:ea typeface="Heiti SC Medium" pitchFamily="2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7BCDC-368C-B043-A278-5DB4B1E7C84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5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4" name="图片 9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CB42-62F7-154E-8340-E5ABC877155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3" name="组合 30"/>
          <p:cNvGrpSpPr>
            <a:grpSpLocks noGrp="1"/>
          </p:cNvGrpSpPr>
          <p:nvPr userDrawn="1"/>
        </p:nvGrpSpPr>
        <p:grpSpPr>
          <a:xfrm>
            <a:off x="323528" y="308459"/>
            <a:ext cx="8496944" cy="463083"/>
            <a:chOff x="5282161" y="1404744"/>
            <a:chExt cx="3543196" cy="233762"/>
          </a:xfrm>
        </p:grpSpPr>
        <p:cxnSp>
          <p:nvCxnSpPr>
            <p:cNvPr id="3145730" name="直接连接符 8"/>
            <p:cNvCxnSpPr/>
            <p:nvPr/>
          </p:nvCxnSpPr>
          <p:spPr>
            <a:xfrm>
              <a:off x="5282161" y="1638506"/>
              <a:ext cx="3536170" cy="0"/>
            </a:xfrm>
            <a:prstGeom prst="line">
              <a:avLst/>
            </a:prstGeom>
            <a:ln w="28575">
              <a:solidFill>
                <a:srgbClr val="8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3" name="TextBox 8"/>
            <p:cNvSpPr txBox="1"/>
            <p:nvPr/>
          </p:nvSpPr>
          <p:spPr>
            <a:xfrm>
              <a:off x="5522378" y="1404744"/>
              <a:ext cx="3302979" cy="23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solidFill>
                  <a:srgbClr val="80008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1863000"/>
            <a:ext cx="7349400" cy="7641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2670300"/>
            <a:ext cx="7349400" cy="3537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1217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图片 17" descr="sy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37085"/>
            <a:ext cx="9144000" cy="189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0" name="矩形 6"/>
          <p:cNvSpPr/>
          <p:nvPr/>
        </p:nvSpPr>
        <p:spPr>
          <a:xfrm>
            <a:off x="294085" y="222647"/>
            <a:ext cx="2520554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93" name="Picture 2" descr="D:\My Pictures\nju\南京大学视觉形象规范化标准(jpeg格式文件)\03校标，中、英文校名组合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254" y="395288"/>
            <a:ext cx="2106215" cy="627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1" name="矩形 7"/>
          <p:cNvSpPr>
            <a:spLocks noChangeArrowheads="1"/>
          </p:cNvSpPr>
          <p:nvPr/>
        </p:nvSpPr>
        <p:spPr bwMode="auto">
          <a:xfrm>
            <a:off x="5661422" y="357188"/>
            <a:ext cx="3482579" cy="507831"/>
          </a:xfrm>
          <a:prstGeom prst="rect">
            <a:avLst/>
          </a:prstGeom>
          <a:solidFill>
            <a:srgbClr val="630D5F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诚朴雄伟   励学敦行</a:t>
            </a:r>
          </a:p>
        </p:txBody>
      </p:sp>
      <p:sp>
        <p:nvSpPr>
          <p:cNvPr id="1048802" name="标题 1"/>
          <p:cNvSpPr>
            <a:spLocks noGrp="1"/>
          </p:cNvSpPr>
          <p:nvPr>
            <p:ph type="ctrTitle"/>
          </p:nvPr>
        </p:nvSpPr>
        <p:spPr>
          <a:xfrm>
            <a:off x="251520" y="1799332"/>
            <a:ext cx="5112568" cy="1107996"/>
          </a:xfrm>
        </p:spPr>
        <p:txBody>
          <a:bodyPr/>
          <a:lstStyle>
            <a:lvl1pPr algn="ctr">
              <a:defRPr sz="3300" b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3" name="副标题 2"/>
          <p:cNvSpPr>
            <a:spLocks noGrp="1"/>
          </p:cNvSpPr>
          <p:nvPr>
            <p:ph type="subTitle" idx="1"/>
          </p:nvPr>
        </p:nvSpPr>
        <p:spPr>
          <a:xfrm>
            <a:off x="287526" y="3813889"/>
            <a:ext cx="8568952" cy="461665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7030A0"/>
                </a:solidFill>
                <a:effectLst/>
                <a:latin typeface="方正小标宋简体" panose="02000000000000000000" pitchFamily="2" charset="-122"/>
                <a:ea typeface="方正小标宋简体" panose="02000000000000000000" pitchFamily="2" charset="-122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847850"/>
            <a:ext cx="2228850" cy="221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90" name="矩形 6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 w="38100"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1" name="标题 1"/>
          <p:cNvSpPr>
            <a:spLocks noGrp="1"/>
          </p:cNvSpPr>
          <p:nvPr>
            <p:ph type="title"/>
          </p:nvPr>
        </p:nvSpPr>
        <p:spPr>
          <a:xfrm>
            <a:off x="0" y="403771"/>
            <a:ext cx="8686800" cy="46166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2" name="内容占位符 4"/>
          <p:cNvSpPr>
            <a:spLocks noGrp="1"/>
          </p:cNvSpPr>
          <p:nvPr>
            <p:ph sz="quarter" idx="10"/>
          </p:nvPr>
        </p:nvSpPr>
        <p:spPr>
          <a:xfrm>
            <a:off x="3437874" y="1793454"/>
            <a:ext cx="5248926" cy="415498"/>
          </a:xfrm>
        </p:spPr>
        <p:txBody>
          <a:bodyPr/>
          <a:lstStyle>
            <a:lvl1pPr marL="540385" indent="-540385">
              <a:buFont typeface="+mj-ea"/>
              <a:buAutoNum type="ea1JpnChsDbPeriod"/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 marL="771525" indent="-428625">
              <a:buFont typeface="+mj-ea"/>
              <a:buAutoNum type="ea1JpnChsDbPeriod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391D-732F-C149-B6A1-9A5FCB4F6FEF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5" name="标题 1"/>
          <p:cNvSpPr>
            <a:spLocks noGrp="1"/>
          </p:cNvSpPr>
          <p:nvPr>
            <p:ph type="title"/>
          </p:nvPr>
        </p:nvSpPr>
        <p:spPr>
          <a:xfrm>
            <a:off x="0" y="403771"/>
            <a:ext cx="8676456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6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258445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8" name="标题 1"/>
          <p:cNvSpPr>
            <a:spLocks noGrp="1"/>
          </p:cNvSpPr>
          <p:nvPr>
            <p:ph type="title"/>
          </p:nvPr>
        </p:nvSpPr>
        <p:spPr>
          <a:xfrm>
            <a:off x="2555874" y="403771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9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39750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11" name="标题 1"/>
          <p:cNvSpPr>
            <a:spLocks noGrp="1"/>
          </p:cNvSpPr>
          <p:nvPr>
            <p:ph type="title"/>
          </p:nvPr>
        </p:nvSpPr>
        <p:spPr>
          <a:xfrm>
            <a:off x="2555874" y="403772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12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803297"/>
          </a:xfrm>
        </p:spPr>
        <p:txBody>
          <a:bodyPr/>
          <a:lstStyle>
            <a:lvl1pPr>
              <a:defRPr sz="2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01345" indent="-258445">
              <a:buFont typeface="Wingdings" panose="05000000000000000000" pitchFamily="2" charset="2"/>
              <a:buChar char="Ø"/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79" name="标题 1"/>
          <p:cNvSpPr>
            <a:spLocks noGrp="1"/>
          </p:cNvSpPr>
          <p:nvPr>
            <p:ph type="title"/>
          </p:nvPr>
        </p:nvSpPr>
        <p:spPr>
          <a:xfrm>
            <a:off x="2555776" y="403771"/>
            <a:ext cx="6131024" cy="461665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0" name="内容占位符 3"/>
          <p:cNvSpPr>
            <a:spLocks noGrp="1"/>
          </p:cNvSpPr>
          <p:nvPr>
            <p:ph sz="quarter" idx="10"/>
          </p:nvPr>
        </p:nvSpPr>
        <p:spPr>
          <a:xfrm>
            <a:off x="457200" y="1200151"/>
            <a:ext cx="4006788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  <p:sp>
        <p:nvSpPr>
          <p:cNvPr id="1048781" name="内容占位符 5"/>
          <p:cNvSpPr>
            <a:spLocks noGrp="1"/>
          </p:cNvSpPr>
          <p:nvPr>
            <p:ph sz="quarter" idx="11"/>
          </p:nvPr>
        </p:nvSpPr>
        <p:spPr>
          <a:xfrm>
            <a:off x="4572000" y="1200151"/>
            <a:ext cx="4114800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标题 1"/>
          <p:cNvSpPr>
            <a:spLocks noGrp="1"/>
          </p:cNvSpPr>
          <p:nvPr>
            <p:ph type="title"/>
          </p:nvPr>
        </p:nvSpPr>
        <p:spPr>
          <a:xfrm>
            <a:off x="2541984" y="4210006"/>
            <a:ext cx="5486400" cy="415498"/>
          </a:xfrm>
        </p:spPr>
        <p:txBody>
          <a:bodyPr anchor="b"/>
          <a:lstStyle>
            <a:lvl1pPr algn="ctr">
              <a:defRPr sz="2100" b="1">
                <a:solidFill>
                  <a:srgbClr val="630D5F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3" name="图片占位符 2"/>
          <p:cNvSpPr>
            <a:spLocks noGrp="1"/>
          </p:cNvSpPr>
          <p:nvPr>
            <p:ph type="pic" idx="1"/>
          </p:nvPr>
        </p:nvSpPr>
        <p:spPr>
          <a:xfrm>
            <a:off x="2541984" y="1059582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8" name="标题 1"/>
          <p:cNvSpPr>
            <a:spLocks noGrp="1"/>
          </p:cNvSpPr>
          <p:nvPr>
            <p:ph type="title"/>
          </p:nvPr>
        </p:nvSpPr>
        <p:spPr>
          <a:xfrm>
            <a:off x="522001" y="1795421"/>
            <a:ext cx="8099999" cy="646331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7918363" cy="36933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522001" y="1864670"/>
            <a:ext cx="8099999" cy="507831"/>
          </a:xfrm>
        </p:spPr>
        <p:txBody>
          <a:bodyPr/>
          <a:lstStyle>
            <a:lvl1pPr algn="ctr">
              <a:defRPr sz="27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3165835" cy="646331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48796" name="内容占位符 4"/>
          <p:cNvSpPr>
            <a:spLocks noGrp="1"/>
          </p:cNvSpPr>
          <p:nvPr>
            <p:ph sz="quarter" idx="11"/>
          </p:nvPr>
        </p:nvSpPr>
        <p:spPr>
          <a:xfrm>
            <a:off x="4626006" y="2973817"/>
            <a:ext cx="3996500" cy="369332"/>
          </a:xfrm>
        </p:spPr>
        <p:txBody>
          <a:bodyPr/>
          <a:lstStyle>
            <a:lvl1pPr>
              <a:defRPr lang="zh-CN" altLang="en-US" sz="18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Rectangle 46"/>
          <p:cNvSpPr>
            <a:spLocks noChangeArrowheads="1"/>
          </p:cNvSpPr>
          <p:nvPr/>
        </p:nvSpPr>
        <p:spPr bwMode="auto">
          <a:xfrm>
            <a:off x="3048000" y="2288382"/>
            <a:ext cx="1524000" cy="1088231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8" name="Rectangle 47"/>
          <p:cNvSpPr>
            <a:spLocks noChangeArrowheads="1"/>
          </p:cNvSpPr>
          <p:nvPr/>
        </p:nvSpPr>
        <p:spPr bwMode="gray">
          <a:xfrm>
            <a:off x="4572000" y="3374231"/>
            <a:ext cx="1524000" cy="10858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87" name="Picture 5" descr="C:\Documents and Settings\Administrator\桌面\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537097" y="2286001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8" name="Picture 6" descr="C:\Documents and Settings\Administrator\桌面\2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288382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9" name="Picture 7" descr="C:\Documents and Settings\Administrator\桌面\3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369469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90" name="Picture 8" descr="C:\Documents and Settings\Administrator\桌面\4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049191" y="3374232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89" name="标题 1"/>
          <p:cNvSpPr>
            <a:spLocks noGrp="1"/>
          </p:cNvSpPr>
          <p:nvPr>
            <p:ph type="title"/>
          </p:nvPr>
        </p:nvSpPr>
        <p:spPr>
          <a:xfrm>
            <a:off x="683568" y="1426083"/>
            <a:ext cx="8154906" cy="553998"/>
          </a:xfrm>
        </p:spPr>
        <p:txBody>
          <a:bodyPr/>
          <a:lstStyle>
            <a:lvl1pPr algn="ctr">
              <a:defRPr sz="3000">
                <a:solidFill>
                  <a:srgbClr val="630D5F"/>
                </a:solidFill>
              </a:defRPr>
            </a:lvl1pPr>
          </a:lstStyle>
          <a:p>
            <a:endParaRPr lang="zh-CN" altLang="en-US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A6E3F11-7CA2-7C46-9D23-E4B03D42F68A}" type="datetime1">
              <a:rPr kumimoji="0" lang="zh-CN" altLang="en-US" sz="135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2024/12/9</a:t>
            </a:fld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5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2D1913-7E4E-494B-BB9D-C7D6A017BB24}" type="slidenum">
              <a:rPr kumimoji="0" lang="zh-CN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标题 1"/>
          <p:cNvSpPr>
            <a:spLocks noGrp="1"/>
          </p:cNvSpPr>
          <p:nvPr>
            <p:ph type="title"/>
          </p:nvPr>
        </p:nvSpPr>
        <p:spPr>
          <a:xfrm>
            <a:off x="722317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1" name="文本占位符 2"/>
          <p:cNvSpPr>
            <a:spLocks noGrp="1"/>
          </p:cNvSpPr>
          <p:nvPr>
            <p:ph type="body" idx="1"/>
          </p:nvPr>
        </p:nvSpPr>
        <p:spPr>
          <a:xfrm>
            <a:off x="722317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B8A-0A79-8043-B90B-DA6CB2165651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6" name="内容占位符 2"/>
          <p:cNvSpPr>
            <a:spLocks noGrp="1"/>
          </p:cNvSpPr>
          <p:nvPr>
            <p:ph sz="half" idx="1"/>
          </p:nvPr>
        </p:nvSpPr>
        <p:spPr>
          <a:xfrm>
            <a:off x="457204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7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527DF-44AA-4A47-A7FF-46D24A50165C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3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2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3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60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9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5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60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6FD5D-87FF-724E-A018-904C8DA36E87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4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0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122B6-D467-7141-A8DD-2AFCB88D0744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0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3F8F-DDBB-4540-BE30-2278200C1FF4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5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标题 1"/>
          <p:cNvSpPr>
            <a:spLocks noGrp="1"/>
          </p:cNvSpPr>
          <p:nvPr>
            <p:ph type="title"/>
          </p:nvPr>
        </p:nvSpPr>
        <p:spPr>
          <a:xfrm>
            <a:off x="457202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5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3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1402-2884-9841-8197-B48C1D99F3B2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0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21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2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D2D3-6E35-8F47-9F4E-F4E7FAAA04F0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72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BFDC3-E906-A94A-8665-3FF24AC55B08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10486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3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5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06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C6AE5CD-E0DB-BC4D-AEAA-335A36D705B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4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89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占位符 1"/>
          <p:cNvSpPr>
            <a:spLocks noGrp="1"/>
          </p:cNvSpPr>
          <p:nvPr>
            <p:ph type="title"/>
          </p:nvPr>
        </p:nvSpPr>
        <p:spPr>
          <a:xfrm>
            <a:off x="2556273" y="403772"/>
            <a:ext cx="6130528" cy="46166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77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1191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en-US" altLang="en-US" dirty="0"/>
              <a:t>单击此处编辑母版文本样式</a:t>
            </a:r>
          </a:p>
          <a:p>
            <a:pPr lvl="1"/>
            <a:r>
              <a:rPr lang="en-US" altLang="en-US" dirty="0"/>
              <a:t>第二级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en-US" altLang="en-US" dirty="0"/>
              <a:t>第三级</a:t>
            </a:r>
          </a:p>
        </p:txBody>
      </p:sp>
      <p:pic>
        <p:nvPicPr>
          <p:cNvPr id="2097186" name="Picture 11"/>
          <p:cNvPicPr/>
          <p:nvPr/>
        </p:nvPicPr>
        <p:blipFill>
          <a:blip r:embed="rId14"/>
          <a:stretch>
            <a:fillRect/>
          </a:stretch>
        </p:blipFill>
        <p:spPr>
          <a:xfrm>
            <a:off x="6238875" y="2343150"/>
            <a:ext cx="2600325" cy="26003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3885" indent="-26098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100" b="1" kern="1200">
          <a:solidFill>
            <a:srgbClr val="E46C0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6.pn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5.png"/><Relationship Id="rId3" Type="http://schemas.openxmlformats.org/officeDocument/2006/relationships/image" Target="../media/image58.png"/><Relationship Id="rId7" Type="http://schemas.openxmlformats.org/officeDocument/2006/relationships/image" Target="../media/image7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image" Target="../media/image60.png"/><Relationship Id="rId4" Type="http://schemas.openxmlformats.org/officeDocument/2006/relationships/image" Target="../media/image69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11" Type="http://schemas.openxmlformats.org/officeDocument/2006/relationships/image" Target="../media/image86.png"/><Relationship Id="rId5" Type="http://schemas.openxmlformats.org/officeDocument/2006/relationships/image" Target="../media/image60.png"/><Relationship Id="rId10" Type="http://schemas.openxmlformats.org/officeDocument/2006/relationships/image" Target="../media/image70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B2B4312-8799-E3FD-3B66-D2A3424C86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36" name="矩形 2"/>
          <p:cNvSpPr/>
          <p:nvPr/>
        </p:nvSpPr>
        <p:spPr>
          <a:xfrm>
            <a:off x="2705" y="769023"/>
            <a:ext cx="9144000" cy="1538522"/>
          </a:xfrm>
          <a:prstGeom prst="rect">
            <a:avLst/>
          </a:prstGeom>
          <a:solidFill>
            <a:srgbClr val="6E0F6D"/>
          </a:solidFill>
          <a:ln>
            <a:solidFill>
              <a:srgbClr val="6E0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0" tIns="37495" rIns="74990" bIns="37495" rtlCol="0" anchor="ctr"/>
          <a:lstStyle/>
          <a:p>
            <a:pPr algn="ctr" defTabSz="914400"/>
            <a:endParaRPr lang="zh-CN" altLang="en-US">
              <a:solidFill>
                <a:srgbClr val="6E0F6D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4863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95736" y="3280283"/>
            <a:ext cx="4879340" cy="18562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176"/>
              </a:spcBef>
              <a:spcAft>
                <a:spcPts val="1200"/>
              </a:spcAft>
            </a:pPr>
            <a:r>
              <a:rPr lang="zh-CN" altLang="en-US" sz="2400" b="1" dirty="0">
                <a:solidFill>
                  <a:srgbClr val="690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南 京 大 学</a:t>
            </a:r>
            <a:endParaRPr lang="en-US" altLang="zh-CN" sz="2400" b="1" dirty="0">
              <a:solidFill>
                <a:srgbClr val="690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176"/>
              </a:spcBef>
              <a:spcAft>
                <a:spcPts val="1200"/>
              </a:spcAft>
            </a:pPr>
            <a:r>
              <a:rPr lang="zh-CN" altLang="en-US" sz="2000" b="1" dirty="0">
                <a:solidFill>
                  <a:srgbClr val="690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张 凯</a:t>
            </a:r>
            <a:endParaRPr lang="en-US" altLang="zh-CN" sz="2000" b="1" dirty="0">
              <a:solidFill>
                <a:srgbClr val="690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638" name="矩形 1"/>
          <p:cNvSpPr/>
          <p:nvPr/>
        </p:nvSpPr>
        <p:spPr>
          <a:xfrm>
            <a:off x="611560" y="1275606"/>
            <a:ext cx="7776864" cy="639979"/>
          </a:xfrm>
          <a:prstGeom prst="rect">
            <a:avLst/>
          </a:prstGeom>
        </p:spPr>
        <p:txBody>
          <a:bodyPr wrap="square" lIns="74990" tIns="37495" rIns="74990" bIns="37495">
            <a:spAutoFit/>
          </a:bodyPr>
          <a:lstStyle/>
          <a:p>
            <a:pPr algn="ctr" defTabSz="571500">
              <a:lnSpc>
                <a:spcPts val="4375"/>
              </a:lnSpc>
            </a:pPr>
            <a:r>
              <a:rPr lang="zh-CN" alt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 学 建 模</a:t>
            </a:r>
            <a:endParaRPr lang="en-US" altLang="zh-CN" sz="5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5D1DC8-7D77-FFA4-0486-67CEDD21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样本属于某高斯分布的后验概率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0FBC90-397F-934C-B15D-52BCC072A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" y="1020323"/>
            <a:ext cx="3641997" cy="16561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BDBBB4-1BFB-C24D-93ED-B803EEDBB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662" y="987574"/>
            <a:ext cx="5343514" cy="24936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87CC61D-3099-064E-A34C-3310D103763E}"/>
              </a:ext>
            </a:extLst>
          </p:cNvPr>
          <p:cNvSpPr txBox="1"/>
          <p:nvPr/>
        </p:nvSpPr>
        <p:spPr>
          <a:xfrm>
            <a:off x="251520" y="4123177"/>
            <a:ext cx="864096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贝叶斯定理的解释：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贝叶斯定理帮助我们通过已有的知识（先验概率）和新观察到的信息（似然）来更新事件的概率。</a:t>
            </a:r>
          </a:p>
        </p:txBody>
      </p:sp>
    </p:spTree>
    <p:extLst>
      <p:ext uri="{BB962C8B-B14F-4D97-AF65-F5344CB8AC3E}">
        <p14:creationId xmlns:p14="http://schemas.microsoft.com/office/powerpoint/2010/main" val="336122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最大似然（</a:t>
            </a:r>
            <a:r>
              <a:rPr lang="en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Maximum likelihood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）估计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86A584-57B1-8B4B-B455-1C8907C6F7CB}"/>
              </a:ext>
            </a:extLst>
          </p:cNvPr>
          <p:cNvSpPr txBox="1"/>
          <p:nvPr/>
        </p:nvSpPr>
        <p:spPr>
          <a:xfrm>
            <a:off x="359532" y="915566"/>
            <a:ext cx="842493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高斯混合模型（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Mixture Model, GMM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的最大似然估计算法通常使用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期望最大化（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zh-CN" altLang="e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来进行参数估计。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4AF6F0-70FA-DB4D-B1FF-F29F8A40DF39}"/>
              </a:ext>
            </a:extLst>
          </p:cNvPr>
          <p:cNvSpPr txBox="1"/>
          <p:nvPr/>
        </p:nvSpPr>
        <p:spPr>
          <a:xfrm>
            <a:off x="395536" y="1675474"/>
            <a:ext cx="8388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给定一个数据集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假设数据来自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个不同的高斯分布。我们希望找到每个高斯分布的均值、协方差和混合系数，使得模型生成该数据集的概率最大。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80DC96-5197-DF41-9FD6-559122DA87A8}"/>
              </a:ext>
            </a:extLst>
          </p:cNvPr>
          <p:cNvSpPr txBox="1"/>
          <p:nvPr/>
        </p:nvSpPr>
        <p:spPr>
          <a:xfrm>
            <a:off x="428164" y="3507854"/>
            <a:ext cx="83529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要求解的参数包括：</a:t>
            </a:r>
          </a:p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均值向量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l-GR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每个高斯分布的中心。</a:t>
            </a:r>
          </a:p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协方差矩阵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l-GR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每个高斯分布的形状。</a:t>
            </a:r>
          </a:p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混合系数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l-GR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每个高斯分布的权重，满足 ∑</a:t>
            </a:r>
            <a:r>
              <a:rPr lang="el-GR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CN" altLang="e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879531-C84C-CD4A-B6D5-020613872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0" y="2435382"/>
            <a:ext cx="4965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9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似然函数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9B0683-222D-6C4D-80ED-4959A519BF34}"/>
              </a:ext>
            </a:extLst>
          </p:cNvPr>
          <p:cNvSpPr txBox="1"/>
          <p:nvPr/>
        </p:nvSpPr>
        <p:spPr>
          <a:xfrm>
            <a:off x="395536" y="1059582"/>
            <a:ext cx="604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整个数据集的似然函数是所有数据点概率的乘积：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EB50B4-7D21-5948-9E0C-AC5CDB2A7F01}"/>
              </a:ext>
            </a:extLst>
          </p:cNvPr>
          <p:cNvSpPr txBox="1"/>
          <p:nvPr/>
        </p:nvSpPr>
        <p:spPr>
          <a:xfrm>
            <a:off x="395536" y="2666320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其中，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是模型的所有参数集合，包括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​}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40D00E-89D2-F242-AB1B-DCA417211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88" y="1586352"/>
            <a:ext cx="3708400" cy="8636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39AC3CC-1365-CA45-B74F-04637E903BAD}"/>
              </a:ext>
            </a:extLst>
          </p:cNvPr>
          <p:cNvSpPr txBox="1"/>
          <p:nvPr/>
        </p:nvSpPr>
        <p:spPr>
          <a:xfrm>
            <a:off x="398268" y="3260384"/>
            <a:ext cx="8350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直接最大化这个似然函数比较困难，因为它是多个分布的加和。为了解决这个问题，我们引入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期望最大化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(</a:t>
            </a:r>
            <a:r>
              <a:rPr lang="en" altLang="zh-CN" b="1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Expectation-Maximization, EM)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Optima" panose="02000503060000020004" pitchFamily="2" charset="0"/>
              </a:rPr>
              <a:t>算法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984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91263C-F272-B740-8C55-EA1B76AC39B5}"/>
              </a:ext>
            </a:extLst>
          </p:cNvPr>
          <p:cNvSpPr txBox="1"/>
          <p:nvPr/>
        </p:nvSpPr>
        <p:spPr>
          <a:xfrm>
            <a:off x="395536" y="860374"/>
            <a:ext cx="8352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算法分为两步，分别是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步骤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（期望步骤）和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步骤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（最大化步骤），并反复迭代直到收敛。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810AA0-7B09-4D45-BC53-C10CC92FF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1509073"/>
            <a:ext cx="6984776" cy="10626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9462A9-1EE7-D94B-A3A1-F8671D379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2665879"/>
            <a:ext cx="7380312" cy="22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9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3373AD-B5B3-C243-A3E2-53073312C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92" y="994623"/>
            <a:ext cx="5178566" cy="1870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8FE7DA-72AB-A64A-B764-ED4606D12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0" y="3287528"/>
            <a:ext cx="4191363" cy="10182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055EF46-AE8B-324D-A486-DB18C8592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89" y="3291829"/>
            <a:ext cx="4221289" cy="10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9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FB90C5-1585-544C-9E17-3BC43E395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9" y="1635646"/>
            <a:ext cx="7641401" cy="19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PRML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C74B26-E7A0-4948-9F86-E1D9EC977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69" y="2928095"/>
            <a:ext cx="6819900" cy="210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EA61D4-A69E-A84D-94CC-C96553178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69" y="2101850"/>
            <a:ext cx="6718300" cy="939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777008-E2AA-3A4F-B13A-39B509005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29" y="871247"/>
            <a:ext cx="2082942" cy="11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28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PRML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F8287C-17C7-B14D-A72F-07D624D38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62" y="884145"/>
            <a:ext cx="4313602" cy="40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03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PRML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A453CE-D209-A64A-900D-33410762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41" y="1059582"/>
            <a:ext cx="649631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PRML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34C8F1-5994-5A45-9ACB-4A8400615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05" y="987574"/>
            <a:ext cx="5316190" cy="37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0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16A5F2-E52C-469D-6225-32B8BBBC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255A93-734C-33B6-F1A5-01914C2F2F83}"/>
              </a:ext>
            </a:extLst>
          </p:cNvPr>
          <p:cNvSpPr txBox="1">
            <a:spLocks noRot="1"/>
          </p:cNvSpPr>
          <p:nvPr/>
        </p:nvSpPr>
        <p:spPr>
          <a:xfrm>
            <a:off x="2555776" y="1059582"/>
            <a:ext cx="4824536" cy="3287264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数学建模算法：高斯混合模型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40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PRML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98552F-CBC2-DD47-A32B-1CD662730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347614"/>
            <a:ext cx="5994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64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PRML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3241EC-0932-1544-8530-C524C944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16" y="843558"/>
            <a:ext cx="5112568" cy="41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82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方法的联系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E80830-D6EB-EC4B-81E6-136311595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55750"/>
            <a:ext cx="6299200" cy="203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3F3EA5-CC1E-BC43-96A2-32EFD1FABE0A}"/>
              </a:ext>
            </a:extLst>
          </p:cNvPr>
          <p:cNvSpPr/>
          <p:nvPr/>
        </p:nvSpPr>
        <p:spPr>
          <a:xfrm>
            <a:off x="1422400" y="2067694"/>
            <a:ext cx="6299200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404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方法的联系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7BA8B6-2CC6-3349-AE39-4EB66ADF6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0" y="986155"/>
            <a:ext cx="6261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8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方法的联系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3C6044-9400-A34A-B4DF-9C20D1EB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1131590"/>
            <a:ext cx="6184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1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高斯分布在扩散模型的应用（基础知识）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6FF17C-56E4-1F4C-9A0E-E09E2106C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93335"/>
            <a:ext cx="3965926" cy="15802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1A2F4E-7EA0-7448-987E-D51B5B8BF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53" y="896081"/>
            <a:ext cx="4308183" cy="1774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4640F43-3AD7-D74F-9252-661C21FFB22D}"/>
              </a:ext>
            </a:extLst>
          </p:cNvPr>
          <p:cNvSpPr txBox="1"/>
          <p:nvPr/>
        </p:nvSpPr>
        <p:spPr>
          <a:xfrm>
            <a:off x="382036" y="2892518"/>
            <a:ext cx="8438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 </a:t>
            </a:r>
            <a:r>
              <a:rPr lang="en" altLang="zh-C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 </a:t>
            </a:r>
            <a:r>
              <a:rPr lang="en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维随机变量，服从多元正态分布，其均值为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zh-CN" alt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协方差矩阵为 </a:t>
            </a:r>
            <a:r>
              <a:rPr lang="el-GR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维单位矩阵），那么其概率密度函数可以写为：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BEE4865-8088-984B-9101-1CACEA852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647" y="3488002"/>
            <a:ext cx="4434706" cy="151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5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8748464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高斯分布在扩散模型的应用（基础知识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两个正太分布变量相加）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E56261-5620-E84A-BC07-5FDB466A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1" y="1131590"/>
            <a:ext cx="8033538" cy="6946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897E8F-3924-604B-803F-8CA377283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2" y="2184154"/>
            <a:ext cx="7867076" cy="23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8748464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高斯分布在扩散模型的应用（基础知识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两个正太分布变量相加）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F842FB-145E-6C4A-9199-2AD9C49D1BCB}"/>
              </a:ext>
            </a:extLst>
          </p:cNvPr>
          <p:cNvSpPr txBox="1"/>
          <p:nvPr/>
        </p:nvSpPr>
        <p:spPr>
          <a:xfrm>
            <a:off x="395536" y="1694586"/>
            <a:ext cx="3672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torch.randn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zh-CN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torch.randn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torch.std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a+b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53E9ED-4BAD-0B41-B808-B7745305ED09}"/>
              </a:ext>
            </a:extLst>
          </p:cNvPr>
          <p:cNvSpPr txBox="1"/>
          <p:nvPr/>
        </p:nvSpPr>
        <p:spPr>
          <a:xfrm>
            <a:off x="4572000" y="1417588"/>
            <a:ext cx="4679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 =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torch.randn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 =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torch.randn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 =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torch.randn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 = 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torch.randn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torch.std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" altLang="zh-CN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a+b+c+d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)/</a:t>
            </a:r>
            <a:r>
              <a:rPr lang="en" altLang="zh-C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0A3141-5F0C-0B46-8BF6-1147B48AE518}"/>
              </a:ext>
            </a:extLst>
          </p:cNvPr>
          <p:cNvSpPr txBox="1"/>
          <p:nvPr/>
        </p:nvSpPr>
        <p:spPr>
          <a:xfrm>
            <a:off x="5292080" y="3845743"/>
            <a:ext cx="1584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tensor(0.4948)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CCDDD1-78CF-E14A-86CE-9A02D1326632}"/>
              </a:ext>
            </a:extLst>
          </p:cNvPr>
          <p:cNvSpPr txBox="1"/>
          <p:nvPr/>
        </p:nvSpPr>
        <p:spPr>
          <a:xfrm>
            <a:off x="1115616" y="3845743"/>
            <a:ext cx="1584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tensor(2.8303)</a:t>
            </a:r>
          </a:p>
        </p:txBody>
      </p:sp>
    </p:spTree>
    <p:extLst>
      <p:ext uri="{BB962C8B-B14F-4D97-AF65-F5344CB8AC3E}">
        <p14:creationId xmlns:p14="http://schemas.microsoft.com/office/powerpoint/2010/main" val="65864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416824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高斯分布在扩散模型的应用（基础知识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马尔可夫链）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6362AD-0A5E-C24E-B829-3262F15A4B0F}"/>
              </a:ext>
            </a:extLst>
          </p:cNvPr>
          <p:cNvSpPr txBox="1"/>
          <p:nvPr/>
        </p:nvSpPr>
        <p:spPr>
          <a:xfrm>
            <a:off x="359532" y="915566"/>
            <a:ext cx="842493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马尔可夫链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Chain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是概率论中的一种随机过程，用来描述一个系统在离散时间点上的状态转移。它的核心特点是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无后效性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Property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系统在某一时刻的状态</a:t>
            </a:r>
            <a:r>
              <a:rPr lang="zh-CN" altLang="en-US" b="1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只依赖于前一时刻的状态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，而与更早时刻的状态无关。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F14C0D-4451-624C-BA0C-40B5BF5AD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19" y="2002788"/>
            <a:ext cx="7272362" cy="1137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81B800-1275-8140-B8B5-1B6AE8652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56" y="3304603"/>
            <a:ext cx="4398288" cy="16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90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864096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高斯分布在扩散模型的应用（基础知识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生成模型与判别模型）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9EE737-2E7E-064B-999A-C87E2F5BFA40}"/>
              </a:ext>
            </a:extLst>
          </p:cNvPr>
          <p:cNvSpPr txBox="1"/>
          <p:nvPr/>
        </p:nvSpPr>
        <p:spPr>
          <a:xfrm>
            <a:off x="359532" y="915566"/>
            <a:ext cx="842493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生成模型</a:t>
            </a:r>
            <a:r>
              <a:rPr lang="zh-CN" altLang="en-US" dirty="0"/>
              <a:t>和</a:t>
            </a:r>
            <a:r>
              <a:rPr lang="zh-CN" altLang="en-US" b="1" dirty="0"/>
              <a:t>判别模型</a:t>
            </a:r>
            <a:r>
              <a:rPr lang="zh-CN" altLang="en-US" dirty="0"/>
              <a:t>是两种不同类型的机器学习模型，它们的目标、方法和应用场景各有不同。这两类模型的主要区别在于：</a:t>
            </a:r>
            <a:r>
              <a:rPr lang="zh-CN" altLang="en-US" b="1" dirty="0">
                <a:solidFill>
                  <a:srgbClr val="C00000"/>
                </a:solidFill>
              </a:rPr>
              <a:t>生成模型试图建模数据的分布并生成新数据</a:t>
            </a:r>
            <a:r>
              <a:rPr lang="zh-CN" altLang="en-US" dirty="0">
                <a:solidFill>
                  <a:srgbClr val="C00000"/>
                </a:solidFill>
              </a:rPr>
              <a:t>，而</a:t>
            </a:r>
            <a:r>
              <a:rPr lang="zh-CN" altLang="en-US" b="1" dirty="0">
                <a:solidFill>
                  <a:srgbClr val="C00000"/>
                </a:solidFill>
              </a:rPr>
              <a:t>判别模型专注于分类或预测</a:t>
            </a:r>
            <a:r>
              <a:rPr lang="zh-CN" altLang="en-US" dirty="0"/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32CBFA-D15C-AC4F-A11A-CBE441EECAAE}"/>
              </a:ext>
            </a:extLst>
          </p:cNvPr>
          <p:cNvSpPr txBox="1"/>
          <p:nvPr/>
        </p:nvSpPr>
        <p:spPr>
          <a:xfrm>
            <a:off x="395536" y="2104276"/>
            <a:ext cx="8532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生成模型（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Models</a:t>
            </a:r>
            <a:r>
              <a:rPr lang="zh-CN" altLang="e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生成模型的目标是学习联合概率分布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P(X,Y)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是输入数据，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是标签（如果有标签的话）。通过联合分布，生成模型不仅能够分类，还可以生成与训练数据类似的新样本。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E03782-1703-0A49-ADA9-6784FABBF358}"/>
              </a:ext>
            </a:extLst>
          </p:cNvPr>
          <p:cNvSpPr txBox="1"/>
          <p:nvPr/>
        </p:nvSpPr>
        <p:spPr>
          <a:xfrm>
            <a:off x="386611" y="3471227"/>
            <a:ext cx="56255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联合分布：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学习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P(X,Y)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即数据和标签的联合分布。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如果没有标签，学习的是数据本身的分布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P(X)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生成能力：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可以生成与训练数据分布一致的新样本。</a:t>
            </a:r>
          </a:p>
        </p:txBody>
      </p:sp>
    </p:spTree>
    <p:extLst>
      <p:ext uri="{BB962C8B-B14F-4D97-AF65-F5344CB8AC3E}">
        <p14:creationId xmlns:p14="http://schemas.microsoft.com/office/powerpoint/2010/main" val="191021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概述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220772-783D-564D-8BB9-85F2BAAD94AC}"/>
              </a:ext>
            </a:extLst>
          </p:cNvPr>
          <p:cNvSpPr txBox="1"/>
          <p:nvPr/>
        </p:nvSpPr>
        <p:spPr>
          <a:xfrm>
            <a:off x="368634" y="887639"/>
            <a:ext cx="8136904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高斯混合模型（</a:t>
            </a:r>
            <a:r>
              <a:rPr lang="en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Mixture Model</a:t>
            </a:r>
            <a:r>
              <a:rPr lang="zh-CN" altLang="e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GMM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是一种用于表示数据分布的概率模型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。它假设数据集中的数据点是从多个高斯分布（或正态分布）中独立采样得到的，每个高斯分布代表一个簇或类别。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3AD0F7-C3A6-6B4F-8D52-868B04431A48}"/>
              </a:ext>
            </a:extLst>
          </p:cNvPr>
          <p:cNvSpPr txBox="1"/>
          <p:nvPr/>
        </p:nvSpPr>
        <p:spPr>
          <a:xfrm>
            <a:off x="368634" y="1850291"/>
            <a:ext cx="85059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高斯混合模型（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在多个领域和应用中都有广泛的用途，以下是一些主要的应用场景：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聚类分析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可以用于数据的无监督聚类，能够处理形状不规则的簇。与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方法不同，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允许每个数据点属于多个簇，并给出相应的概率。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密度估计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可以用于非参数密度估计，帮助建模复杂的数据分布，尤其是在数据分布不明确或复杂时。它能够更好地捕捉数据的多模态特征。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：在图像分割中，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可用于区分不同区域或对象。通过对图像的颜色或像素值建模，可以实现对图像中物体的识别和提取。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模式识别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可以用于图像、手写字符、面部识别等模式识别任务。通过对不同类别的数据分布建模，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可以提高识别的准确性。</a:t>
            </a:r>
          </a:p>
        </p:txBody>
      </p:sp>
    </p:spTree>
    <p:extLst>
      <p:ext uri="{BB962C8B-B14F-4D97-AF65-F5344CB8AC3E}">
        <p14:creationId xmlns:p14="http://schemas.microsoft.com/office/powerpoint/2010/main" val="132897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8422654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高斯分布在扩散模型的应用（基础知识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生成模型与判别模型）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32CBFA-D15C-AC4F-A11A-CBE441EECAAE}"/>
              </a:ext>
            </a:extLst>
          </p:cNvPr>
          <p:cNvSpPr txBox="1"/>
          <p:nvPr/>
        </p:nvSpPr>
        <p:spPr>
          <a:xfrm>
            <a:off x="362675" y="835940"/>
            <a:ext cx="8532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典型的生成模型（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Models</a:t>
            </a:r>
            <a:r>
              <a:rPr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MM">
            <a:extLst>
              <a:ext uri="{FF2B5EF4-FFF2-40B4-BE49-F238E27FC236}">
                <a16:creationId xmlns:a16="http://schemas.microsoft.com/office/drawing/2014/main" id="{8E646FD5-B66F-9D4E-B9E3-33147503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0" y="1365430"/>
            <a:ext cx="2454205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06BAA17-07A6-6B4B-9DE3-D502FD2F6529}"/>
              </a:ext>
            </a:extLst>
          </p:cNvPr>
          <p:cNvSpPr txBox="1"/>
          <p:nvPr/>
        </p:nvSpPr>
        <p:spPr>
          <a:xfrm>
            <a:off x="209333" y="2458079"/>
            <a:ext cx="2484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高斯混合模型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Mixture Model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生成对抗网络（GANs） | Wang's Blog">
            <a:extLst>
              <a:ext uri="{FF2B5EF4-FFF2-40B4-BE49-F238E27FC236}">
                <a16:creationId xmlns:a16="http://schemas.microsoft.com/office/drawing/2014/main" id="{C47D5D44-4A71-4D42-B4D9-A3F1BCC3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45" y="1436795"/>
            <a:ext cx="278099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F645C2-5808-C943-8E96-BEEA3C989624}"/>
              </a:ext>
            </a:extLst>
          </p:cNvPr>
          <p:cNvSpPr txBox="1"/>
          <p:nvPr/>
        </p:nvSpPr>
        <p:spPr>
          <a:xfrm>
            <a:off x="2859727" y="2458204"/>
            <a:ext cx="3174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生成对抗模型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6" descr="7. 稳定扩散模型（Stable diffusion model） — 张振虎的博客张振虎文档">
            <a:extLst>
              <a:ext uri="{FF2B5EF4-FFF2-40B4-BE49-F238E27FC236}">
                <a16:creationId xmlns:a16="http://schemas.microsoft.com/office/drawing/2014/main" id="{FB212808-42FD-624F-BCC6-AEC32FC1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73" y="1241361"/>
            <a:ext cx="2825717" cy="120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5B3029C-D6F2-BA4C-9071-19FF20FD3D86}"/>
              </a:ext>
            </a:extLst>
          </p:cNvPr>
          <p:cNvSpPr txBox="1"/>
          <p:nvPr/>
        </p:nvSpPr>
        <p:spPr>
          <a:xfrm>
            <a:off x="6200694" y="2458080"/>
            <a:ext cx="2469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变分自编码器</a:t>
            </a:r>
            <a:endParaRPr kumimoji="1" lang="en-US" altLang="zh-CN" dirty="0"/>
          </a:p>
          <a:p>
            <a:pPr algn="ctr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Autoencoder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B2EE47-0B7D-B340-9D91-E7F76B233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72868"/>
            <a:ext cx="3264148" cy="11636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4B3CAF4-67D6-B644-AD96-138AC3CB104B}"/>
              </a:ext>
            </a:extLst>
          </p:cNvPr>
          <p:cNvSpPr txBox="1"/>
          <p:nvPr/>
        </p:nvSpPr>
        <p:spPr>
          <a:xfrm>
            <a:off x="4818182" y="4398491"/>
            <a:ext cx="2771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生成扩散模型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Diffusion Model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06EE7F-D2ED-9643-8211-1BA2CB9F8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0" y="3194701"/>
            <a:ext cx="3024336" cy="115159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42D1E17-0BF0-5D43-BF05-3E0EFB673E46}"/>
              </a:ext>
            </a:extLst>
          </p:cNvPr>
          <p:cNvSpPr txBox="1"/>
          <p:nvPr/>
        </p:nvSpPr>
        <p:spPr>
          <a:xfrm>
            <a:off x="809694" y="4398491"/>
            <a:ext cx="3051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基于流的生成模型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Flow-based Generative Model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8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4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高斯分布在扩散模型的应用（基础知识）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32CBFA-D15C-AC4F-A11A-CBE441EECAAE}"/>
              </a:ext>
            </a:extLst>
          </p:cNvPr>
          <p:cNvSpPr txBox="1"/>
          <p:nvPr/>
        </p:nvSpPr>
        <p:spPr>
          <a:xfrm>
            <a:off x="305526" y="915566"/>
            <a:ext cx="8532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典型的生成模型（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Models</a:t>
            </a:r>
            <a:r>
              <a:rPr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11">
            <a:extLst>
              <a:ext uri="{FF2B5EF4-FFF2-40B4-BE49-F238E27FC236}">
                <a16:creationId xmlns:a16="http://schemas.microsoft.com/office/drawing/2014/main" id="{E1F51438-2F8E-1040-B07D-951707786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061971"/>
              </p:ext>
            </p:extLst>
          </p:nvPr>
        </p:nvGraphicFramePr>
        <p:xfrm>
          <a:off x="539552" y="1447959"/>
          <a:ext cx="8298920" cy="3329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730">
                  <a:extLst>
                    <a:ext uri="{9D8B030D-6E8A-4147-A177-3AD203B41FA5}">
                      <a16:colId xmlns:a16="http://schemas.microsoft.com/office/drawing/2014/main" val="1907595416"/>
                    </a:ext>
                  </a:extLst>
                </a:gridCol>
                <a:gridCol w="2074730">
                  <a:extLst>
                    <a:ext uri="{9D8B030D-6E8A-4147-A177-3AD203B41FA5}">
                      <a16:colId xmlns:a16="http://schemas.microsoft.com/office/drawing/2014/main" val="2473729927"/>
                    </a:ext>
                  </a:extLst>
                </a:gridCol>
                <a:gridCol w="2074730">
                  <a:extLst>
                    <a:ext uri="{9D8B030D-6E8A-4147-A177-3AD203B41FA5}">
                      <a16:colId xmlns:a16="http://schemas.microsoft.com/office/drawing/2014/main" val="3896102124"/>
                    </a:ext>
                  </a:extLst>
                </a:gridCol>
                <a:gridCol w="2074730">
                  <a:extLst>
                    <a:ext uri="{9D8B030D-6E8A-4147-A177-3AD203B41FA5}">
                      <a16:colId xmlns:a16="http://schemas.microsoft.com/office/drawing/2014/main" val="4176931736"/>
                    </a:ext>
                  </a:extLst>
                </a:gridCol>
              </a:tblGrid>
              <a:tr h="494781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核心思想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24318"/>
                  </a:ext>
                </a:extLst>
              </a:tr>
              <a:tr h="85330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VAE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基于概率图模型，最大化数据的似然函数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稳定、解释性强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生成样本模糊，质量不如 </a:t>
                      </a:r>
                      <a:r>
                        <a:rPr lang="en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989847"/>
                  </a:ext>
                </a:extLst>
              </a:tr>
              <a:tr h="597311">
                <a:tc>
                  <a:txBody>
                    <a:bodyPr/>
                    <a:lstStyle/>
                    <a:p>
                      <a:r>
                        <a:rPr lang="en" altLang="zh-C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对抗训练：生成器与判别器博弈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样本质量高，生成清晰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不稳定、难训练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1217"/>
                  </a:ext>
                </a:extLst>
              </a:tr>
              <a:tr h="597311">
                <a:tc>
                  <a:txBody>
                    <a:bodyPr/>
                    <a:lstStyle/>
                    <a:p>
                      <a:r>
                        <a:rPr lang="en" altLang="zh-CN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可逆变换建模数据分布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精确计算密度、生成样本高效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需要复杂的可逆函数设计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219695"/>
                  </a:ext>
                </a:extLst>
              </a:tr>
              <a:tr h="597311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扩散模型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逐步加噪还原数据分布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稳定，样本生成质量高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生成过程较慢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631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高斯分布在扩散模型的应用（基础知识）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32CBFA-D15C-AC4F-A11A-CBE441EECAAE}"/>
              </a:ext>
            </a:extLst>
          </p:cNvPr>
          <p:cNvSpPr txBox="1"/>
          <p:nvPr/>
        </p:nvSpPr>
        <p:spPr>
          <a:xfrm>
            <a:off x="305526" y="915566"/>
            <a:ext cx="8532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典型的生成模型（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Models</a:t>
            </a:r>
            <a:r>
              <a:rPr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Diffusion Models：生成扩散模型">
            <a:extLst>
              <a:ext uri="{FF2B5EF4-FFF2-40B4-BE49-F238E27FC236}">
                <a16:creationId xmlns:a16="http://schemas.microsoft.com/office/drawing/2014/main" id="{DBF754E2-9F39-8043-A91F-48D9A3F3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163" y="1419718"/>
            <a:ext cx="5159673" cy="356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6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高斯分布在扩散模型的应用（基础知识）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3C59AC-45A1-8C49-9159-C5FA7DE7ACB8}"/>
              </a:ext>
            </a:extLst>
          </p:cNvPr>
          <p:cNvSpPr txBox="1"/>
          <p:nvPr/>
        </p:nvSpPr>
        <p:spPr>
          <a:xfrm>
            <a:off x="251520" y="985623"/>
            <a:ext cx="8424936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判别模型（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Discriminative Models</a:t>
            </a:r>
            <a:r>
              <a:rPr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判别模型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是一类直接建模输入与输出之间关系的机器学习模型。其目标是学习条件概率分布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P(Y∣X)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直接学习决策函数 </a:t>
            </a:r>
            <a:r>
              <a:rPr lang="en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以便对输入数据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预测对应的输出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判别模型主要用于分类、回归等监督学习任务。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BFEF79-5F5E-8748-AE6B-6E5CB8D27233}"/>
              </a:ext>
            </a:extLst>
          </p:cNvPr>
          <p:cNvSpPr txBox="1"/>
          <p:nvPr/>
        </p:nvSpPr>
        <p:spPr>
          <a:xfrm>
            <a:off x="287524" y="2369334"/>
            <a:ext cx="83889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判别模型的特点</a:t>
            </a:r>
          </a:p>
          <a:p>
            <a:pPr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目标明确：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判别模型专注于分类或预测，直接优化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P(Y∣X)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或决策边界，避免对输入数据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的复杂建模。</a:t>
            </a:r>
          </a:p>
          <a:p>
            <a:pPr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性能优越：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对于分类任务，判别模型通常比生成模型更准确，因为它只关注需要解决的任务，而非建模数据的生成机制。</a:t>
            </a:r>
          </a:p>
          <a:p>
            <a:pPr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无生成能力：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判别模型无法生成新数据样本，因为它不建模数据分布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P(X)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2664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高斯分布在扩散模型的应用（基础知识）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9EE737-2E7E-064B-999A-C87E2F5BFA40}"/>
              </a:ext>
            </a:extLst>
          </p:cNvPr>
          <p:cNvSpPr txBox="1"/>
          <p:nvPr/>
        </p:nvSpPr>
        <p:spPr>
          <a:xfrm>
            <a:off x="359532" y="915566"/>
            <a:ext cx="842493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生成模型</a:t>
            </a:r>
            <a:r>
              <a:rPr lang="zh-CN" altLang="en-US" dirty="0"/>
              <a:t>和</a:t>
            </a:r>
            <a:r>
              <a:rPr lang="zh-CN" altLang="en-US" b="1" dirty="0"/>
              <a:t>判别模型</a:t>
            </a:r>
            <a:r>
              <a:rPr lang="zh-CN" altLang="en-US" dirty="0"/>
              <a:t>是两种不同类型的机器学习模型，它们的目标、方法和应用场景各有不同。这两类模型的主要区别在于：</a:t>
            </a:r>
            <a:r>
              <a:rPr lang="zh-CN" altLang="en-US" b="1" dirty="0"/>
              <a:t>生成模型试图建模数据的分布并生成新数据</a:t>
            </a:r>
            <a:r>
              <a:rPr lang="zh-CN" altLang="en-US" dirty="0"/>
              <a:t>，而</a:t>
            </a:r>
            <a:r>
              <a:rPr lang="zh-CN" altLang="en-US" b="1" dirty="0"/>
              <a:t>判别模型专注于分类或预测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BCE4A62-EED7-A84C-A520-B1F4336B1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995293"/>
              </p:ext>
            </p:extLst>
          </p:nvPr>
        </p:nvGraphicFramePr>
        <p:xfrm>
          <a:off x="395536" y="2139702"/>
          <a:ext cx="8388930" cy="2646218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331332558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878279727"/>
                    </a:ext>
                  </a:extLst>
                </a:gridCol>
                <a:gridCol w="3348370">
                  <a:extLst>
                    <a:ext uri="{9D8B030D-6E8A-4147-A177-3AD203B41FA5}">
                      <a16:colId xmlns:a16="http://schemas.microsoft.com/office/drawing/2014/main" val="3786388429"/>
                    </a:ext>
                  </a:extLst>
                </a:gridCol>
              </a:tblGrid>
              <a:tr h="255642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特性</a:t>
                      </a:r>
                      <a:endParaRPr lang="zh-CN" altLang="en-US" sz="14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生成模型</a:t>
                      </a:r>
                      <a:endParaRPr lang="zh-CN" altLang="en-US" sz="14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判别模型</a:t>
                      </a:r>
                      <a:endParaRPr lang="zh-CN" altLang="en-US" sz="14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214" marR="72214" marT="36107" marB="36107" anchor="ctr"/>
                </a:tc>
                <a:extLst>
                  <a:ext uri="{0D108BD9-81ED-4DB2-BD59-A6C34878D82A}">
                    <a16:rowId xmlns:a16="http://schemas.microsoft.com/office/drawing/2014/main" val="1169879977"/>
                  </a:ext>
                </a:extLst>
              </a:tr>
              <a:tr h="447374"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目标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学习 </a:t>
                      </a: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P(X,Y) 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或 </a:t>
                      </a: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P(X)</a:t>
                      </a: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学习 </a:t>
                      </a: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P(Y∣X) 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或直接预测 </a:t>
                      </a: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72214" marR="72214" marT="36107" marB="36107" anchor="ctr"/>
                </a:tc>
                <a:extLst>
                  <a:ext uri="{0D108BD9-81ED-4DB2-BD59-A6C34878D82A}">
                    <a16:rowId xmlns:a16="http://schemas.microsoft.com/office/drawing/2014/main" val="845071543"/>
                  </a:ext>
                </a:extLst>
              </a:tr>
              <a:tr h="255642"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建模范围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联合分布</a:t>
                      </a: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条件分布或决策边界</a:t>
                      </a:r>
                    </a:p>
                  </a:txBody>
                  <a:tcPr marL="72214" marR="72214" marT="36107" marB="36107" anchor="ctr"/>
                </a:tc>
                <a:extLst>
                  <a:ext uri="{0D108BD9-81ED-4DB2-BD59-A6C34878D82A}">
                    <a16:rowId xmlns:a16="http://schemas.microsoft.com/office/drawing/2014/main" val="2500625703"/>
                  </a:ext>
                </a:extLst>
              </a:tr>
              <a:tr h="255642"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生成能力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可以生成新数据</a:t>
                      </a: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不能生成数据</a:t>
                      </a:r>
                    </a:p>
                  </a:txBody>
                  <a:tcPr marL="72214" marR="72214" marT="36107" marB="36107" anchor="ctr"/>
                </a:tc>
                <a:extLst>
                  <a:ext uri="{0D108BD9-81ED-4DB2-BD59-A6C34878D82A}">
                    <a16:rowId xmlns:a16="http://schemas.microsoft.com/office/drawing/2014/main" val="2207782726"/>
                  </a:ext>
                </a:extLst>
              </a:tr>
              <a:tr h="447374"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训练难度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通常更难，需建模整个数据分布</a:t>
                      </a: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通常更简单，专注于分类</a:t>
                      </a:r>
                    </a:p>
                  </a:txBody>
                  <a:tcPr marL="72214" marR="72214" marT="36107" marB="36107" anchor="ctr"/>
                </a:tc>
                <a:extLst>
                  <a:ext uri="{0D108BD9-81ED-4DB2-BD59-A6C34878D82A}">
                    <a16:rowId xmlns:a16="http://schemas.microsoft.com/office/drawing/2014/main" val="3532015493"/>
                  </a:ext>
                </a:extLst>
              </a:tr>
              <a:tr h="447374"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应用场景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数据生成、半监督学习、补全</a:t>
                      </a: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分类、回归、预测</a:t>
                      </a:r>
                    </a:p>
                  </a:txBody>
                  <a:tcPr marL="72214" marR="72214" marT="36107" marB="36107" anchor="ctr"/>
                </a:tc>
                <a:extLst>
                  <a:ext uri="{0D108BD9-81ED-4DB2-BD59-A6C34878D82A}">
                    <a16:rowId xmlns:a16="http://schemas.microsoft.com/office/drawing/2014/main" val="359882999"/>
                  </a:ext>
                </a:extLst>
              </a:tr>
              <a:tr h="447374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示例模型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VAE、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GMM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，生成扩散模型、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GPT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214" marR="72214" marT="36107" marB="36107" anchor="ctr"/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SVM、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逻辑回归</a:t>
                      </a:r>
                    </a:p>
                  </a:txBody>
                  <a:tcPr marL="72214" marR="72214" marT="36107" marB="36107" anchor="ctr"/>
                </a:tc>
                <a:extLst>
                  <a:ext uri="{0D108BD9-81ED-4DB2-BD59-A6C34878D82A}">
                    <a16:rowId xmlns:a16="http://schemas.microsoft.com/office/drawing/2014/main" val="3178351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62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57571D-BA3B-D442-A30B-70E1FF755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3075806"/>
            <a:ext cx="8191500" cy="128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746F57-5917-F24D-8EDA-30491505D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92" y="1183927"/>
            <a:ext cx="5868144" cy="14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04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3D292D-54A2-9C4C-9A1C-D1AA1FE1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8" y="987574"/>
            <a:ext cx="4171572" cy="38678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DE659B-2F07-5C4C-93FD-E3CA5EA8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61" y="2641809"/>
            <a:ext cx="4219591" cy="10801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AD5E228-A1A2-2C44-B76B-82B9398F3A7A}"/>
              </a:ext>
            </a:extLst>
          </p:cNvPr>
          <p:cNvSpPr txBox="1"/>
          <p:nvPr/>
        </p:nvSpPr>
        <p:spPr>
          <a:xfrm>
            <a:off x="4771261" y="3721929"/>
            <a:ext cx="4372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假设输入的图像为 </a:t>
            </a:r>
            <a:r>
              <a:rPr lang="en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最终变成的噪声</a:t>
            </a:r>
            <a:r>
              <a:rPr lang="zh-CN" altLang="en-US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1600" b="1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通过 </a:t>
            </a:r>
            <a:r>
              <a:rPr lang="en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CN" sz="16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步把图像变成噪声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那么就有：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96AF47A-4031-A74F-AE62-AF1F6BD51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88" y="4306704"/>
            <a:ext cx="4219592" cy="3182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215699C-3194-EA49-B121-0126EC30C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39" y="336880"/>
            <a:ext cx="3823861" cy="20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3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高斯分布在扩散模型的应用（推导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DE659B-2F07-5C4C-93FD-E3CA5EA8C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9" y="987574"/>
            <a:ext cx="4219591" cy="10801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96AF47A-4031-A74F-AE62-AF1F6BD51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15403"/>
            <a:ext cx="4219592" cy="3182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C01133-50C9-C340-B083-6DA43B48B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987574"/>
            <a:ext cx="4048130" cy="12144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9A8E72-6220-8549-B54F-F46216538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4" y="2750446"/>
            <a:ext cx="4076700" cy="520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69580C-177C-6941-8446-884520E79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642370"/>
            <a:ext cx="1244600" cy="330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0687852-6CF8-4841-A017-113D35792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642370"/>
            <a:ext cx="1397000" cy="355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EDD655-CCAA-B24A-8584-AA8D659F4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8" y="4370126"/>
            <a:ext cx="4219593" cy="419165"/>
          </a:xfrm>
          <a:prstGeom prst="rect">
            <a:avLst/>
          </a:prstGeom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96866AB1-5BA9-D942-A3D4-21AD0756AFAF}"/>
              </a:ext>
            </a:extLst>
          </p:cNvPr>
          <p:cNvSpPr/>
          <p:nvPr/>
        </p:nvSpPr>
        <p:spPr>
          <a:xfrm>
            <a:off x="2293799" y="3507854"/>
            <a:ext cx="309596" cy="72008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E76B494-6BF4-E349-880F-A3FB149E60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895986"/>
            <a:ext cx="3616082" cy="12237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FD18840-4D47-7B4C-BB19-BC96FFCB93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49" y="4370126"/>
            <a:ext cx="3187700" cy="3048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A190F99-CA58-5948-B990-A8136774AB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49" y="4630541"/>
            <a:ext cx="3822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高斯分布在扩散模型的应用（推导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E2AF1A-B156-B04C-A4CF-DFACDC626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7" y="786047"/>
            <a:ext cx="4000500" cy="495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FF33D8-9D61-6644-80C3-BA2712BA6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93758"/>
            <a:ext cx="1270000" cy="406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6CFD0D-2AE5-6749-AFF3-64E719D61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69" y="1309285"/>
            <a:ext cx="4665308" cy="372978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263D34C-8A7F-444F-ADFE-9A4C394003B2}"/>
              </a:ext>
            </a:extLst>
          </p:cNvPr>
          <p:cNvSpPr txBox="1"/>
          <p:nvPr/>
        </p:nvSpPr>
        <p:spPr>
          <a:xfrm>
            <a:off x="5436096" y="1335299"/>
            <a:ext cx="36076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经过推导，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时刻的数据可以直接表达为初始数据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和噪声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的线性组合：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F463020-88C7-F34C-9484-36A4744AF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54" y="2441829"/>
            <a:ext cx="2755900" cy="3683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9574BD2-241B-FC4F-AB40-9F49A7D0731A}"/>
              </a:ext>
            </a:extLst>
          </p:cNvPr>
          <p:cNvSpPr txBox="1"/>
          <p:nvPr/>
        </p:nvSpPr>
        <p:spPr>
          <a:xfrm>
            <a:off x="5516927" y="2994795"/>
            <a:ext cx="3406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ϵ∼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是标准正态噪声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5E980E6-EF56-2246-9062-B2F44CBF6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27" y="3476663"/>
            <a:ext cx="1081252" cy="694277"/>
          </a:xfrm>
          <a:prstGeom prst="rect">
            <a:avLst/>
          </a:prstGeom>
        </p:spPr>
      </p:pic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E1F234B8-7E2C-CA41-A27A-E1A818F1D452}"/>
              </a:ext>
            </a:extLst>
          </p:cNvPr>
          <p:cNvCxnSpPr>
            <a:cxnSpLocks/>
            <a:endCxn id="25" idx="1"/>
          </p:cNvCxnSpPr>
          <p:nvPr/>
        </p:nvCxnSpPr>
        <p:spPr>
          <a:xfrm rot="5400000" flipH="1" flipV="1">
            <a:off x="4271785" y="2638165"/>
            <a:ext cx="1601955" cy="1577584"/>
          </a:xfrm>
          <a:prstGeom prst="curved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35727BCC-FC27-3140-97FD-AF3C230B12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3622343"/>
            <a:ext cx="1130300" cy="4064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4CAD8F5-7081-1540-8A8E-587C5A71ED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27" y="4235950"/>
            <a:ext cx="3406046" cy="6892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FEA10C4-0BF8-AB42-8343-122829247DB2}"/>
              </a:ext>
            </a:extLst>
          </p:cNvPr>
          <p:cNvSpPr txBox="1"/>
          <p:nvPr/>
        </p:nvSpPr>
        <p:spPr>
          <a:xfrm>
            <a:off x="7957414" y="3562191"/>
            <a:ext cx="1126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控制单步加噪的比例</a:t>
            </a:r>
          </a:p>
        </p:txBody>
      </p:sp>
    </p:spTree>
    <p:extLst>
      <p:ext uri="{BB962C8B-B14F-4D97-AF65-F5344CB8AC3E}">
        <p14:creationId xmlns:p14="http://schemas.microsoft.com/office/powerpoint/2010/main" val="209699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扩散模型简介（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前向扩散推导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AE6B9E-ED4E-204E-9C38-A57BA5641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35" y="841670"/>
            <a:ext cx="4048130" cy="12144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C27D2A-617A-DF4C-94A4-F29BC3CD5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58" y="2901689"/>
            <a:ext cx="2755900" cy="3683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5F63CF-F20B-D848-BFD7-886636A50025}"/>
              </a:ext>
            </a:extLst>
          </p:cNvPr>
          <p:cNvSpPr txBox="1"/>
          <p:nvPr/>
        </p:nvSpPr>
        <p:spPr>
          <a:xfrm>
            <a:off x="5630450" y="3770527"/>
            <a:ext cx="3406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ϵ∼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是标准正态噪声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A94A8F-C2E1-474F-83EA-0BA98A2CC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579" y="3280529"/>
            <a:ext cx="1081252" cy="69427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C104FC-0474-B94C-A159-A3F5E2717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79" y="4170677"/>
            <a:ext cx="1130300" cy="40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22AE70-B01A-0D4F-84EE-368ED11EA4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450" y="4201659"/>
            <a:ext cx="3406046" cy="689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4D2D04-39C8-E542-98EB-04FA726F228E}"/>
              </a:ext>
            </a:extLst>
          </p:cNvPr>
          <p:cNvSpPr txBox="1"/>
          <p:nvPr/>
        </p:nvSpPr>
        <p:spPr>
          <a:xfrm>
            <a:off x="4453992" y="4112267"/>
            <a:ext cx="1126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控制单步加噪的比例</a:t>
            </a: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05E7EC16-52C5-D04A-83B3-C84B983217CD}"/>
              </a:ext>
            </a:extLst>
          </p:cNvPr>
          <p:cNvSpPr/>
          <p:nvPr/>
        </p:nvSpPr>
        <p:spPr>
          <a:xfrm>
            <a:off x="3336085" y="2874373"/>
            <a:ext cx="2160240" cy="42576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421133-4D5B-A54E-9428-31B59A55D182}"/>
              </a:ext>
            </a:extLst>
          </p:cNvPr>
          <p:cNvSpPr txBox="1"/>
          <p:nvPr/>
        </p:nvSpPr>
        <p:spPr>
          <a:xfrm>
            <a:off x="3356498" y="2085456"/>
            <a:ext cx="2049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Variance-Preserving</a:t>
            </a:r>
          </a:p>
          <a:p>
            <a:pPr algn="ctr"/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方差一致性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639A60F-5A5D-B449-BE88-13FC4CD975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66" y="1925606"/>
            <a:ext cx="3071084" cy="305075"/>
          </a:xfrm>
          <a:prstGeom prst="rect">
            <a:avLst/>
          </a:prstGeom>
          <a:ln>
            <a:solidFill>
              <a:srgbClr val="0012FE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86C94F-D215-2E4E-9154-61D72A3E02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1" y="1931008"/>
            <a:ext cx="2989402" cy="381824"/>
          </a:xfrm>
          <a:prstGeom prst="rect">
            <a:avLst/>
          </a:prstGeom>
          <a:ln>
            <a:solidFill>
              <a:srgbClr val="0012FE"/>
            </a:solidFill>
          </a:ln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7BEB96C9-8D3F-E74C-98CA-873DEB261072}"/>
              </a:ext>
            </a:extLst>
          </p:cNvPr>
          <p:cNvSpPr/>
          <p:nvPr/>
        </p:nvSpPr>
        <p:spPr>
          <a:xfrm rot="5400000">
            <a:off x="1333332" y="2516848"/>
            <a:ext cx="381825" cy="19861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7D22693-7863-7C45-8945-E35D3C1DB96D}"/>
              </a:ext>
            </a:extLst>
          </p:cNvPr>
          <p:cNvSpPr/>
          <p:nvPr/>
        </p:nvSpPr>
        <p:spPr>
          <a:xfrm rot="5400000">
            <a:off x="6889496" y="2444447"/>
            <a:ext cx="381825" cy="19861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01C9919-98FD-564C-887B-B8FDFC415B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97" y="3425036"/>
            <a:ext cx="1244600" cy="33020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418A58-F8EA-9747-8A6D-68040B3351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4" y="3949359"/>
            <a:ext cx="2882900" cy="381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72356C0-5091-B64F-AC6F-9FF8B8A731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6" y="2867432"/>
            <a:ext cx="2882900" cy="45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1" name="右箭头 20">
            <a:extLst>
              <a:ext uri="{FF2B5EF4-FFF2-40B4-BE49-F238E27FC236}">
                <a16:creationId xmlns:a16="http://schemas.microsoft.com/office/drawing/2014/main" id="{1DA568BB-CC51-2E4F-8761-3B00D0D6BDF8}"/>
              </a:ext>
            </a:extLst>
          </p:cNvPr>
          <p:cNvSpPr/>
          <p:nvPr/>
        </p:nvSpPr>
        <p:spPr>
          <a:xfrm rot="5400000">
            <a:off x="1329352" y="3524156"/>
            <a:ext cx="381825" cy="19861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940A1F5-498E-5A4C-8E64-9C62F44433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25" y="2415922"/>
            <a:ext cx="2197100" cy="4064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D35900D-ECD7-AF43-95ED-3108B7F229EC}"/>
              </a:ext>
            </a:extLst>
          </p:cNvPr>
          <p:cNvSpPr txBox="1"/>
          <p:nvPr/>
        </p:nvSpPr>
        <p:spPr>
          <a:xfrm>
            <a:off x="504966" y="1505471"/>
            <a:ext cx="2030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马尔可夫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扩散过程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96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高斯分布采样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39AF5E-1BDF-FE42-B59E-5F3140ECEF5D}"/>
              </a:ext>
            </a:extLst>
          </p:cNvPr>
          <p:cNvSpPr txBox="1"/>
          <p:nvPr/>
        </p:nvSpPr>
        <p:spPr>
          <a:xfrm>
            <a:off x="323528" y="843558"/>
            <a:ext cx="8496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高斯分布（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Distribution</a:t>
            </a:r>
            <a:r>
              <a:rPr lang="zh-CN" alt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也叫正态分布，是一种常见的概率分布，通常用来描述自然界中许多现象的随机性。高斯分布的概率密度函数为：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22FFB7-D746-9A4C-BD99-A0D1BB83A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428333"/>
            <a:ext cx="2088232" cy="6781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684C239-F36B-D640-99DC-288959D25761}"/>
              </a:ext>
            </a:extLst>
          </p:cNvPr>
          <p:cNvSpPr txBox="1"/>
          <p:nvPr/>
        </p:nvSpPr>
        <p:spPr>
          <a:xfrm>
            <a:off x="395536" y="2249119"/>
            <a:ext cx="5328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高斯分布的采样过程：</a:t>
            </a:r>
            <a:r>
              <a:rPr lang="zh-CN" altLang="en-US" sz="1600" dirty="0"/>
              <a:t>从一个高斯分布中采样一个数据点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B6E718E-F685-D34D-BDFA-C06BE0400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66851"/>
            <a:ext cx="2910543" cy="228772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C878C71-0C37-5A45-9A38-2D9B0122F821}"/>
              </a:ext>
            </a:extLst>
          </p:cNvPr>
          <p:cNvSpPr txBox="1"/>
          <p:nvPr/>
        </p:nvSpPr>
        <p:spPr>
          <a:xfrm>
            <a:off x="6582443" y="1698726"/>
            <a:ext cx="239162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高斯分布的采样过程通常使用 </a:t>
            </a:r>
            <a:r>
              <a:rPr lang="en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Box-Muller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变换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，它通过</a:t>
            </a:r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生成均匀分布的随机数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，将其</a:t>
            </a:r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转换为标准正态分布的随机数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，最后通过</a:t>
            </a:r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线性变换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得到所需的均值和标准差的高斯分布样本。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这种方法非常高效，因为它能够同时生成两个独立的标准正态随机变量，并且适用于计算机中广泛使用的</a:t>
            </a:r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伪随机数生成器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FAB88FC-AFCE-394B-A582-9304CCB3E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86" y="3029602"/>
            <a:ext cx="3050758" cy="156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5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为什么平方和要为 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319551-A82D-2540-9D6D-0DB9E8CCB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59582"/>
            <a:ext cx="5955258" cy="372319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4D98134-9C8E-4F4C-B9A0-04860FDE7176}"/>
              </a:ext>
            </a:extLst>
          </p:cNvPr>
          <p:cNvSpPr txBox="1"/>
          <p:nvPr/>
        </p:nvSpPr>
        <p:spPr>
          <a:xfrm>
            <a:off x="4139952" y="1059582"/>
            <a:ext cx="208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C00000"/>
                </a:solidFill>
                <a:effectLst/>
                <a:latin typeface="Helvetica Neue" panose="02000503000000020004" pitchFamily="2" charset="0"/>
              </a:rPr>
              <a:t>维持方差的标准化</a:t>
            </a:r>
            <a:endParaRPr lang="en-US" altLang="zh-CN" b="0" i="0" dirty="0">
              <a:solidFill>
                <a:srgbClr val="C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07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参数设置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2B3F18-EB40-8C4C-BECF-44AA3804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" y="1203598"/>
            <a:ext cx="4519786" cy="31089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E6AF11-4824-DA42-B396-A3D49C999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76" y="2931790"/>
            <a:ext cx="4354641" cy="18544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5C0AAB-6F28-3B48-9FAC-ED699DB5A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99" y="1052672"/>
            <a:ext cx="3460794" cy="17070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0DFF3FF-2944-B44B-B0E7-43DD1DF1734B}"/>
              </a:ext>
            </a:extLst>
          </p:cNvPr>
          <p:cNvSpPr/>
          <p:nvPr/>
        </p:nvSpPr>
        <p:spPr>
          <a:xfrm>
            <a:off x="755576" y="3795886"/>
            <a:ext cx="216024" cy="3240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30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参数设置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3AB6EA-CEE2-6940-9734-4BDC78B97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41" y="997843"/>
            <a:ext cx="3527293" cy="31478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371342-8D4A-7F4E-AA16-14A1C4224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206376"/>
            <a:ext cx="4329971" cy="273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81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参数设置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EE7202-5B43-8248-9805-D856A0A45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4" y="1280796"/>
            <a:ext cx="4076700" cy="495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0569B0-4D2D-D342-A253-E88BEF829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6" y="3579862"/>
            <a:ext cx="3848100" cy="4699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2CB37F64-D60D-944F-84D2-6AD83D90FFB5}"/>
              </a:ext>
            </a:extLst>
          </p:cNvPr>
          <p:cNvSpPr/>
          <p:nvPr/>
        </p:nvSpPr>
        <p:spPr>
          <a:xfrm>
            <a:off x="2279088" y="2390612"/>
            <a:ext cx="309596" cy="72008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80A723-A519-0842-B645-97910CFE8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5" y="2571750"/>
            <a:ext cx="1244600" cy="330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6718DB-6627-F347-85C7-392D7DC13A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77" y="2559050"/>
            <a:ext cx="1397000" cy="355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966083-7230-AF4B-B28F-D6502FDEF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19" y="3150408"/>
            <a:ext cx="2140834" cy="147259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3" name="下箭头 12">
            <a:extLst>
              <a:ext uri="{FF2B5EF4-FFF2-40B4-BE49-F238E27FC236}">
                <a16:creationId xmlns:a16="http://schemas.microsoft.com/office/drawing/2014/main" id="{BC1ABF99-090C-4341-A234-DBF8C382DE1F}"/>
              </a:ext>
            </a:extLst>
          </p:cNvPr>
          <p:cNvSpPr/>
          <p:nvPr/>
        </p:nvSpPr>
        <p:spPr>
          <a:xfrm rot="16200000">
            <a:off x="4991308" y="3484328"/>
            <a:ext cx="309596" cy="72008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F3F6093-5B44-614D-AD11-435D1F3645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89" y="1280796"/>
            <a:ext cx="1135833" cy="2978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E1BB99-61C2-BE4D-BFAB-E395A49838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19" y="885463"/>
            <a:ext cx="1659835" cy="1219842"/>
          </a:xfrm>
          <a:prstGeom prst="rect">
            <a:avLst/>
          </a:prstGeom>
        </p:spPr>
      </p:pic>
      <p:sp>
        <p:nvSpPr>
          <p:cNvPr id="20" name="下箭头 19">
            <a:extLst>
              <a:ext uri="{FF2B5EF4-FFF2-40B4-BE49-F238E27FC236}">
                <a16:creationId xmlns:a16="http://schemas.microsoft.com/office/drawing/2014/main" id="{CB328649-B413-8148-9BAA-B7AFB3B07B17}"/>
              </a:ext>
            </a:extLst>
          </p:cNvPr>
          <p:cNvSpPr/>
          <p:nvPr/>
        </p:nvSpPr>
        <p:spPr>
          <a:xfrm rot="10800000">
            <a:off x="6646238" y="2253677"/>
            <a:ext cx="309596" cy="72008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8305258-E88B-0E41-A818-EDA38955BF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95" y="3355485"/>
            <a:ext cx="991235" cy="63647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1B3724F-B09D-5B4B-8FEC-CCEB5C43A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95" y="4026161"/>
            <a:ext cx="1135834" cy="3013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1524EED-B92D-174E-B20D-E56EC5D8F4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34" y="2506411"/>
            <a:ext cx="2104062" cy="3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训练与采样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E3CE60-FFBD-2842-AB7E-62103C36F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076114"/>
            <a:ext cx="7758608" cy="19154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8621AC-8689-5D44-BD56-F9922CBEA670}"/>
              </a:ext>
            </a:extLst>
          </p:cNvPr>
          <p:cNvSpPr txBox="1"/>
          <p:nvPr/>
        </p:nvSpPr>
        <p:spPr>
          <a:xfrm>
            <a:off x="251520" y="177966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DDPM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053701-3F58-4C4B-B42F-5251D71418E8}"/>
              </a:ext>
            </a:extLst>
          </p:cNvPr>
          <p:cNvSpPr txBox="1"/>
          <p:nvPr/>
        </p:nvSpPr>
        <p:spPr>
          <a:xfrm>
            <a:off x="264101" y="3721803"/>
            <a:ext cx="800219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0B1284-A01C-7448-AF6C-BD559F89D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17134"/>
            <a:ext cx="6893390" cy="101739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135A4E-8FB3-BF41-A0BF-DD0741D80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93" y="3221696"/>
            <a:ext cx="2077932" cy="68477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69B838-ED06-A149-8501-7269495BB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4373433"/>
            <a:ext cx="698500" cy="3048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872547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前向扩散（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A3B649-9EBD-754B-9D15-DB84F37BD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9622"/>
            <a:ext cx="8468141" cy="20162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806164-39B8-C244-B757-1BAE8A1E4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074722"/>
            <a:ext cx="2755900" cy="3683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4FBE80-5232-E040-B6B7-7C8D3B59E5B3}"/>
              </a:ext>
            </a:extLst>
          </p:cNvPr>
          <p:cNvSpPr txBox="1"/>
          <p:nvPr/>
        </p:nvSpPr>
        <p:spPr>
          <a:xfrm>
            <a:off x="7308304" y="170765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_x1x1x1</a:t>
            </a:r>
            <a:endParaRPr kumimoji="1" lang="zh-CN" altLang="en-US" dirty="0"/>
          </a:p>
        </p:txBody>
      </p:sp>
      <p:sp>
        <p:nvSpPr>
          <p:cNvPr id="7" name="矩形标注 6">
            <a:extLst>
              <a:ext uri="{FF2B5EF4-FFF2-40B4-BE49-F238E27FC236}">
                <a16:creationId xmlns:a16="http://schemas.microsoft.com/office/drawing/2014/main" id="{686D7FEE-EAA2-D24D-943C-F7990A3255E9}"/>
              </a:ext>
            </a:extLst>
          </p:cNvPr>
          <p:cNvSpPr/>
          <p:nvPr/>
        </p:nvSpPr>
        <p:spPr>
          <a:xfrm>
            <a:off x="4860032" y="2283718"/>
            <a:ext cx="1512168" cy="360040"/>
          </a:xfrm>
          <a:prstGeom prst="wedgeRectCallout">
            <a:avLst>
              <a:gd name="adj1" fmla="val -73955"/>
              <a:gd name="adj2" fmla="val 30352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高斯噪声</a:t>
            </a:r>
            <a:r>
              <a:rPr kumimoji="1" lang="en-US" altLang="zh-CN" dirty="0">
                <a:solidFill>
                  <a:srgbClr val="C00000"/>
                </a:solidFill>
              </a:rPr>
              <a:t>eps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5C9A22C-8552-4A43-9E43-ACA31156F194}"/>
              </a:ext>
            </a:extLst>
          </p:cNvPr>
          <p:cNvCxnSpPr>
            <a:cxnSpLocks/>
          </p:cNvCxnSpPr>
          <p:nvPr/>
        </p:nvCxnSpPr>
        <p:spPr>
          <a:xfrm flipH="1" flipV="1">
            <a:off x="3779912" y="3075806"/>
            <a:ext cx="1368152" cy="99891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0224057-42F1-FC47-8D30-670989938027}"/>
              </a:ext>
            </a:extLst>
          </p:cNvPr>
          <p:cNvCxnSpPr>
            <a:cxnSpLocks/>
          </p:cNvCxnSpPr>
          <p:nvPr/>
        </p:nvCxnSpPr>
        <p:spPr>
          <a:xfrm flipV="1">
            <a:off x="4067944" y="3075806"/>
            <a:ext cx="3240360" cy="99891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标注 18">
            <a:extLst>
              <a:ext uri="{FF2B5EF4-FFF2-40B4-BE49-F238E27FC236}">
                <a16:creationId xmlns:a16="http://schemas.microsoft.com/office/drawing/2014/main" id="{688E34E4-A337-4E44-AA0B-28DF4A85111B}"/>
              </a:ext>
            </a:extLst>
          </p:cNvPr>
          <p:cNvSpPr/>
          <p:nvPr/>
        </p:nvSpPr>
        <p:spPr>
          <a:xfrm>
            <a:off x="7501519" y="3894702"/>
            <a:ext cx="1512168" cy="360040"/>
          </a:xfrm>
          <a:prstGeom prst="wedgeRectCallout">
            <a:avLst>
              <a:gd name="adj1" fmla="val 22490"/>
              <a:gd name="adj2" fmla="val -236479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清晰图像</a:t>
            </a:r>
            <a:r>
              <a:rPr kumimoji="1" lang="en-US" altLang="zh-CN" dirty="0">
                <a:solidFill>
                  <a:srgbClr val="C00000"/>
                </a:solidFill>
              </a:rPr>
              <a:t>x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反向扩散（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59C908-B412-BB49-9823-E3060BAE0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1347614"/>
            <a:ext cx="6413500" cy="2819400"/>
          </a:xfrm>
          <a:prstGeom prst="rect">
            <a:avLst/>
          </a:prstGeom>
        </p:spPr>
      </p:pic>
      <p:sp>
        <p:nvSpPr>
          <p:cNvPr id="12" name="矩形标注 11">
            <a:extLst>
              <a:ext uri="{FF2B5EF4-FFF2-40B4-BE49-F238E27FC236}">
                <a16:creationId xmlns:a16="http://schemas.microsoft.com/office/drawing/2014/main" id="{445ABCB6-17FC-EE49-9EAD-8C465C36E0D3}"/>
              </a:ext>
            </a:extLst>
          </p:cNvPr>
          <p:cNvSpPr/>
          <p:nvPr/>
        </p:nvSpPr>
        <p:spPr>
          <a:xfrm>
            <a:off x="5652120" y="2715766"/>
            <a:ext cx="1800200" cy="360040"/>
          </a:xfrm>
          <a:prstGeom prst="wedgeRectCallout">
            <a:avLst>
              <a:gd name="adj1" fmla="val -73955"/>
              <a:gd name="adj2" fmla="val 30352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初始高斯噪声</a:t>
            </a:r>
          </a:p>
        </p:txBody>
      </p:sp>
      <p:sp>
        <p:nvSpPr>
          <p:cNvPr id="13" name="矩形标注 12">
            <a:extLst>
              <a:ext uri="{FF2B5EF4-FFF2-40B4-BE49-F238E27FC236}">
                <a16:creationId xmlns:a16="http://schemas.microsoft.com/office/drawing/2014/main" id="{4FF844DE-0D0A-3944-B4EB-841A525BCEC1}"/>
              </a:ext>
            </a:extLst>
          </p:cNvPr>
          <p:cNvSpPr/>
          <p:nvPr/>
        </p:nvSpPr>
        <p:spPr>
          <a:xfrm>
            <a:off x="5652120" y="3147814"/>
            <a:ext cx="1800200" cy="360040"/>
          </a:xfrm>
          <a:prstGeom prst="wedgeRectCallout">
            <a:avLst>
              <a:gd name="adj1" fmla="val -73312"/>
              <a:gd name="adj2" fmla="val -1144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去噪模型</a:t>
            </a:r>
          </a:p>
        </p:txBody>
      </p:sp>
      <p:sp>
        <p:nvSpPr>
          <p:cNvPr id="14" name="矩形标注 13">
            <a:extLst>
              <a:ext uri="{FF2B5EF4-FFF2-40B4-BE49-F238E27FC236}">
                <a16:creationId xmlns:a16="http://schemas.microsoft.com/office/drawing/2014/main" id="{69AA4F93-14E4-5048-B308-DA5EB6814A6C}"/>
              </a:ext>
            </a:extLst>
          </p:cNvPr>
          <p:cNvSpPr/>
          <p:nvPr/>
        </p:nvSpPr>
        <p:spPr>
          <a:xfrm>
            <a:off x="251520" y="4333443"/>
            <a:ext cx="1800200" cy="360040"/>
          </a:xfrm>
          <a:prstGeom prst="wedgeRectCallout">
            <a:avLst>
              <a:gd name="adj1" fmla="val 32777"/>
              <a:gd name="adj2" fmla="val -1818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多次迭代</a:t>
            </a:r>
          </a:p>
        </p:txBody>
      </p:sp>
    </p:spTree>
    <p:extLst>
      <p:ext uri="{BB962C8B-B14F-4D97-AF65-F5344CB8AC3E}">
        <p14:creationId xmlns:p14="http://schemas.microsoft.com/office/powerpoint/2010/main" val="3118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反向扩散（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BC7AA6-CBD3-A74E-A0AD-3F499D759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899020"/>
            <a:ext cx="3886750" cy="4209477"/>
          </a:xfrm>
          <a:prstGeom prst="rect">
            <a:avLst/>
          </a:prstGeom>
        </p:spPr>
      </p:pic>
      <p:sp>
        <p:nvSpPr>
          <p:cNvPr id="7" name="矩形标注 6">
            <a:extLst>
              <a:ext uri="{FF2B5EF4-FFF2-40B4-BE49-F238E27FC236}">
                <a16:creationId xmlns:a16="http://schemas.microsoft.com/office/drawing/2014/main" id="{0887D2AB-397E-E742-988F-45CBA69223F6}"/>
              </a:ext>
            </a:extLst>
          </p:cNvPr>
          <p:cNvSpPr/>
          <p:nvPr/>
        </p:nvSpPr>
        <p:spPr>
          <a:xfrm>
            <a:off x="4716016" y="1059582"/>
            <a:ext cx="1800200" cy="360040"/>
          </a:xfrm>
          <a:prstGeom prst="wedgeRectCallout">
            <a:avLst>
              <a:gd name="adj1" fmla="val -73955"/>
              <a:gd name="adj2" fmla="val 30352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n</a:t>
            </a:r>
            <a:r>
              <a:rPr kumimoji="1" lang="zh-CN" altLang="en-US" dirty="0">
                <a:solidFill>
                  <a:srgbClr val="C00000"/>
                </a:solidFill>
              </a:rPr>
              <a:t>个样本，</a:t>
            </a:r>
            <a:r>
              <a:rPr kumimoji="1" lang="en-US" altLang="zh-CN" dirty="0">
                <a:solidFill>
                  <a:srgbClr val="C00000"/>
                </a:solidFill>
              </a:rPr>
              <a:t>n</a:t>
            </a:r>
            <a:r>
              <a:rPr kumimoji="1" lang="zh-CN" altLang="en-US" dirty="0">
                <a:solidFill>
                  <a:srgbClr val="C00000"/>
                </a:solidFill>
              </a:rPr>
              <a:t>个</a:t>
            </a:r>
            <a:r>
              <a:rPr kumimoji="1" lang="en-US" altLang="zh-CN" dirty="0">
                <a:solidFill>
                  <a:srgbClr val="C00000"/>
                </a:solidFill>
              </a:rPr>
              <a:t>t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矩形标注 8">
            <a:extLst>
              <a:ext uri="{FF2B5EF4-FFF2-40B4-BE49-F238E27FC236}">
                <a16:creationId xmlns:a16="http://schemas.microsoft.com/office/drawing/2014/main" id="{FE6C7F94-E51C-D644-844D-0DF46604D8A2}"/>
              </a:ext>
            </a:extLst>
          </p:cNvPr>
          <p:cNvSpPr/>
          <p:nvPr/>
        </p:nvSpPr>
        <p:spPr>
          <a:xfrm>
            <a:off x="3449418" y="1682819"/>
            <a:ext cx="2058685" cy="360040"/>
          </a:xfrm>
          <a:prstGeom prst="wedgeRectCallout">
            <a:avLst>
              <a:gd name="adj1" fmla="val -71787"/>
              <a:gd name="adj2" fmla="val -4680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去噪得到噪声</a:t>
            </a:r>
            <a:r>
              <a:rPr kumimoji="1" lang="en-US" altLang="zh-CN" dirty="0">
                <a:solidFill>
                  <a:srgbClr val="C00000"/>
                </a:solidFill>
              </a:rPr>
              <a:t>eps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FB9C4E-10B2-2748-A73C-A8441E1C8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06" y="2069805"/>
            <a:ext cx="3614603" cy="176527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5AFD6CB-E70A-404B-A6D2-9878EE0085F1}"/>
              </a:ext>
            </a:extLst>
          </p:cNvPr>
          <p:cNvSpPr/>
          <p:nvPr/>
        </p:nvSpPr>
        <p:spPr>
          <a:xfrm>
            <a:off x="1835696" y="4269404"/>
            <a:ext cx="3526710" cy="390578"/>
          </a:xfrm>
          <a:prstGeom prst="rect">
            <a:avLst/>
          </a:prstGeom>
          <a:noFill/>
          <a:ln w="15875">
            <a:solidFill>
              <a:srgbClr val="001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AC96EB-A549-8144-BCCB-757543F2B4F6}"/>
              </a:ext>
            </a:extLst>
          </p:cNvPr>
          <p:cNvSpPr/>
          <p:nvPr/>
        </p:nvSpPr>
        <p:spPr>
          <a:xfrm>
            <a:off x="6300192" y="3047526"/>
            <a:ext cx="1872208" cy="390578"/>
          </a:xfrm>
          <a:prstGeom prst="rect">
            <a:avLst/>
          </a:prstGeom>
          <a:noFill/>
          <a:ln w="15875">
            <a:solidFill>
              <a:srgbClr val="001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77BBBC6E-2E90-6A4B-8F4F-C1D1705EC1B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362406" y="3438104"/>
            <a:ext cx="1945898" cy="1026589"/>
          </a:xfrm>
          <a:prstGeom prst="straightConnector1">
            <a:avLst/>
          </a:prstGeom>
          <a:ln w="15875">
            <a:solidFill>
              <a:srgbClr val="001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18D0A6C-1E7C-C840-A86C-87AB70EE9416}"/>
              </a:ext>
            </a:extLst>
          </p:cNvPr>
          <p:cNvSpPr/>
          <p:nvPr/>
        </p:nvSpPr>
        <p:spPr>
          <a:xfrm>
            <a:off x="1835696" y="3835075"/>
            <a:ext cx="1512168" cy="176835"/>
          </a:xfrm>
          <a:prstGeom prst="rect">
            <a:avLst/>
          </a:prstGeom>
          <a:noFill/>
          <a:ln w="15875">
            <a:solidFill>
              <a:srgbClr val="001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0DF9481-3AF3-2549-8D7F-5EAE1D831177}"/>
              </a:ext>
            </a:extLst>
          </p:cNvPr>
          <p:cNvSpPr/>
          <p:nvPr/>
        </p:nvSpPr>
        <p:spPr>
          <a:xfrm>
            <a:off x="2089406" y="2629548"/>
            <a:ext cx="2266570" cy="360041"/>
          </a:xfrm>
          <a:prstGeom prst="rect">
            <a:avLst/>
          </a:prstGeom>
          <a:noFill/>
          <a:ln w="15875">
            <a:solidFill>
              <a:srgbClr val="001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A876C65-2953-8649-9AF0-48F2E5B1BAC1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355976" y="2787774"/>
            <a:ext cx="4140460" cy="259752"/>
          </a:xfrm>
          <a:prstGeom prst="straightConnector1">
            <a:avLst/>
          </a:prstGeom>
          <a:ln w="15875">
            <a:solidFill>
              <a:srgbClr val="001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751ACC-FB7E-6342-A52C-A4DA5FE2A050}"/>
              </a:ext>
            </a:extLst>
          </p:cNvPr>
          <p:cNvSpPr/>
          <p:nvPr/>
        </p:nvSpPr>
        <p:spPr>
          <a:xfrm>
            <a:off x="8316416" y="3047526"/>
            <a:ext cx="360040" cy="390578"/>
          </a:xfrm>
          <a:prstGeom prst="rect">
            <a:avLst/>
          </a:prstGeom>
          <a:noFill/>
          <a:ln w="15875">
            <a:solidFill>
              <a:srgbClr val="001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85820F6-A0EB-6A45-92CB-09852A33B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03" y="4093081"/>
            <a:ext cx="1943100" cy="3429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42E000D-BDD8-BB4C-9B77-BDCF08A8B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03" y="4547370"/>
            <a:ext cx="850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1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6" grpId="0" animBg="1"/>
      <p:bldP spid="17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扩散过程可视化（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273811-8D27-244D-9B39-32820D9EE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50" y="780746"/>
            <a:ext cx="3876231" cy="43627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76D206A-609A-CF40-8E8B-A1456EBE52DC}"/>
              </a:ext>
            </a:extLst>
          </p:cNvPr>
          <p:cNvSpPr txBox="1"/>
          <p:nvPr/>
        </p:nvSpPr>
        <p:spPr>
          <a:xfrm>
            <a:off x="4545927" y="3388816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步里面的均匀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34A690-8B23-6148-B764-4D5F13E9BBE9}"/>
              </a:ext>
            </a:extLst>
          </p:cNvPr>
          <p:cNvSpPr txBox="1"/>
          <p:nvPr/>
        </p:nvSpPr>
        <p:spPr>
          <a:xfrm>
            <a:off x="4422305" y="373585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步的前向扩散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E59077-0923-D44C-BB98-432B71FA73D7}"/>
              </a:ext>
            </a:extLst>
          </p:cNvPr>
          <p:cNvSpPr txBox="1"/>
          <p:nvPr/>
        </p:nvSpPr>
        <p:spPr>
          <a:xfrm>
            <a:off x="4355976" y="444943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[-1, 1]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转换到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 255]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6AB72B-F4C2-8346-9788-65C573D41D17}"/>
              </a:ext>
            </a:extLst>
          </p:cNvPr>
          <p:cNvSpPr txBox="1"/>
          <p:nvPr/>
        </p:nvSpPr>
        <p:spPr>
          <a:xfrm>
            <a:off x="4422305" y="20736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获取样本图像</a:t>
            </a:r>
          </a:p>
        </p:txBody>
      </p:sp>
    </p:spTree>
    <p:extLst>
      <p:ext uri="{BB962C8B-B14F-4D97-AF65-F5344CB8AC3E}">
        <p14:creationId xmlns:p14="http://schemas.microsoft.com/office/powerpoint/2010/main" val="44076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1" grpId="0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扩散模型简介（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DDPM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DDIM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EC814-8E91-214E-8787-AC41FB4FD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8" y="987574"/>
            <a:ext cx="6393305" cy="3744416"/>
          </a:xfrm>
          <a:prstGeom prst="rect">
            <a:avLst/>
          </a:prstGeom>
        </p:spPr>
      </p:pic>
      <p:sp>
        <p:nvSpPr>
          <p:cNvPr id="5" name="矩形标注 4">
            <a:extLst>
              <a:ext uri="{FF2B5EF4-FFF2-40B4-BE49-F238E27FC236}">
                <a16:creationId xmlns:a16="http://schemas.microsoft.com/office/drawing/2014/main" id="{D336A9A3-8B37-A14F-87C5-5C9960B05793}"/>
              </a:ext>
            </a:extLst>
          </p:cNvPr>
          <p:cNvSpPr/>
          <p:nvPr/>
        </p:nvSpPr>
        <p:spPr>
          <a:xfrm>
            <a:off x="7280238" y="2871355"/>
            <a:ext cx="1512168" cy="360040"/>
          </a:xfrm>
          <a:prstGeom prst="wedgeRectCallout">
            <a:avLst>
              <a:gd name="adj1" fmla="val -73039"/>
              <a:gd name="adj2" fmla="val 34200"/>
            </a:avLst>
          </a:prstGeom>
          <a:noFill/>
          <a:ln w="15875">
            <a:solidFill>
              <a:srgbClr val="001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等价于</a:t>
            </a:r>
            <a:r>
              <a:rPr kumimoji="1" lang="en-US" altLang="zh-CN" sz="16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DDPM</a:t>
            </a:r>
            <a:endParaRPr kumimoji="1" lang="zh-CN" altLang="en-US" sz="1600" dirty="0">
              <a:solidFill>
                <a:srgbClr val="0012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标注 6">
            <a:extLst>
              <a:ext uri="{FF2B5EF4-FFF2-40B4-BE49-F238E27FC236}">
                <a16:creationId xmlns:a16="http://schemas.microsoft.com/office/drawing/2014/main" id="{C219210E-C546-3746-965D-4D378CA9CBED}"/>
              </a:ext>
            </a:extLst>
          </p:cNvPr>
          <p:cNvSpPr/>
          <p:nvPr/>
        </p:nvSpPr>
        <p:spPr>
          <a:xfrm>
            <a:off x="7280238" y="3867894"/>
            <a:ext cx="1512168" cy="360040"/>
          </a:xfrm>
          <a:prstGeom prst="wedgeRectCallout">
            <a:avLst>
              <a:gd name="adj1" fmla="val -73955"/>
              <a:gd name="adj2" fmla="val 30352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DDIM</a:t>
            </a:r>
            <a:endParaRPr kumimoji="1" lang="zh-CN" alt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FB88BD-FAAA-9F49-AB5F-5B8B4C75CEAA}"/>
              </a:ext>
            </a:extLst>
          </p:cNvPr>
          <p:cNvSpPr/>
          <p:nvPr/>
        </p:nvSpPr>
        <p:spPr>
          <a:xfrm>
            <a:off x="363603" y="2645594"/>
            <a:ext cx="6369819" cy="790252"/>
          </a:xfrm>
          <a:prstGeom prst="rect">
            <a:avLst/>
          </a:prstGeom>
          <a:noFill/>
          <a:ln w="15875">
            <a:solidFill>
              <a:srgbClr val="001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CD9959-A73B-BD4B-9272-6B510F2E3220}"/>
              </a:ext>
            </a:extLst>
          </p:cNvPr>
          <p:cNvSpPr/>
          <p:nvPr/>
        </p:nvSpPr>
        <p:spPr>
          <a:xfrm>
            <a:off x="363603" y="3507854"/>
            <a:ext cx="6393305" cy="122413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13D961-C1FF-BC46-A34B-A2FE41C24D99}"/>
              </a:ext>
            </a:extLst>
          </p:cNvPr>
          <p:cNvSpPr txBox="1"/>
          <p:nvPr/>
        </p:nvSpPr>
        <p:spPr>
          <a:xfrm>
            <a:off x="6983078" y="4280197"/>
            <a:ext cx="2106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/>
              <a:t>d</a:t>
            </a:r>
            <a:r>
              <a:rPr lang="zh-CN" altLang="en-US" sz="1400" dirty="0"/>
              <a:t>eterministic：确定性的</a:t>
            </a:r>
          </a:p>
        </p:txBody>
      </p:sp>
    </p:spTree>
    <p:extLst>
      <p:ext uri="{BB962C8B-B14F-4D97-AF65-F5344CB8AC3E}">
        <p14:creationId xmlns:p14="http://schemas.microsoft.com/office/powerpoint/2010/main" val="228040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一维数据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F413D3-3257-844E-9B6A-9CA77FE2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133" y="1275606"/>
            <a:ext cx="550420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86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8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DDIM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27BFDA-A0F1-4643-8AF5-8B9F8ECE0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64637"/>
            <a:ext cx="4853149" cy="408391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FB318B1-4010-DD4D-B476-B45C3385E987}"/>
              </a:ext>
            </a:extLst>
          </p:cNvPr>
          <p:cNvSpPr/>
          <p:nvPr/>
        </p:nvSpPr>
        <p:spPr>
          <a:xfrm>
            <a:off x="1215221" y="3291830"/>
            <a:ext cx="2420676" cy="432048"/>
          </a:xfrm>
          <a:prstGeom prst="rect">
            <a:avLst/>
          </a:prstGeom>
          <a:noFill/>
          <a:ln w="15875">
            <a:solidFill>
              <a:srgbClr val="001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EDB5DC-D8E7-3C4F-BB8C-DA9912CD319D}"/>
              </a:ext>
            </a:extLst>
          </p:cNvPr>
          <p:cNvSpPr/>
          <p:nvPr/>
        </p:nvSpPr>
        <p:spPr>
          <a:xfrm>
            <a:off x="1213197" y="3821542"/>
            <a:ext cx="4179503" cy="432048"/>
          </a:xfrm>
          <a:prstGeom prst="rect">
            <a:avLst/>
          </a:prstGeom>
          <a:noFill/>
          <a:ln w="15875">
            <a:solidFill>
              <a:srgbClr val="001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2FB370-8959-D04A-90DC-12C5E011CC94}"/>
              </a:ext>
            </a:extLst>
          </p:cNvPr>
          <p:cNvSpPr/>
          <p:nvPr/>
        </p:nvSpPr>
        <p:spPr>
          <a:xfrm>
            <a:off x="1213196" y="4371950"/>
            <a:ext cx="4179503" cy="164712"/>
          </a:xfrm>
          <a:prstGeom prst="rect">
            <a:avLst/>
          </a:prstGeom>
          <a:noFill/>
          <a:ln w="15875">
            <a:solidFill>
              <a:srgbClr val="001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FAD3C14-D907-4449-8122-8D903913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26" y="2520278"/>
            <a:ext cx="4397335" cy="60629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9F79A9-80C5-AD40-904B-7832571FA0FE}"/>
              </a:ext>
            </a:extLst>
          </p:cNvPr>
          <p:cNvSpPr txBox="1"/>
          <p:nvPr/>
        </p:nvSpPr>
        <p:spPr>
          <a:xfrm>
            <a:off x="5724128" y="206705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12FE"/>
                </a:solidFill>
              </a:rPr>
              <a:t>x0_t</a:t>
            </a:r>
            <a:endParaRPr kumimoji="1" lang="zh-CN" altLang="en-US" dirty="0">
              <a:solidFill>
                <a:srgbClr val="0012FE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BF190A-8AFA-7B4E-9B3B-F798FDCEEA5B}"/>
              </a:ext>
            </a:extLst>
          </p:cNvPr>
          <p:cNvSpPr txBox="1"/>
          <p:nvPr/>
        </p:nvSpPr>
        <p:spPr>
          <a:xfrm>
            <a:off x="8404714" y="206705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12FE"/>
                </a:solidFill>
              </a:rPr>
              <a:t>c1</a:t>
            </a:r>
            <a:endParaRPr kumimoji="1" lang="zh-CN" altLang="en-US" dirty="0">
              <a:solidFill>
                <a:srgbClr val="0012FE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D251B5-A83B-A44D-AEF3-57FBC2DF5DF7}"/>
              </a:ext>
            </a:extLst>
          </p:cNvPr>
          <p:cNvSpPr txBox="1"/>
          <p:nvPr/>
        </p:nvSpPr>
        <p:spPr>
          <a:xfrm>
            <a:off x="7035999" y="206705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12FE"/>
                </a:solidFill>
              </a:rPr>
              <a:t>c2</a:t>
            </a:r>
            <a:endParaRPr kumimoji="1" lang="zh-CN" altLang="en-US" dirty="0">
              <a:solidFill>
                <a:srgbClr val="0012FE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B1FD56-20C8-CE4A-9379-03547B74340B}"/>
              </a:ext>
            </a:extLst>
          </p:cNvPr>
          <p:cNvSpPr txBox="1"/>
          <p:nvPr/>
        </p:nvSpPr>
        <p:spPr>
          <a:xfrm>
            <a:off x="6066345" y="3668234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eta=0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时转换为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F383D2-EC0E-B84F-ADDF-79C4B3CEAD0E}"/>
              </a:ext>
            </a:extLst>
          </p:cNvPr>
          <p:cNvSpPr txBox="1"/>
          <p:nvPr/>
        </p:nvSpPr>
        <p:spPr>
          <a:xfrm>
            <a:off x="7812360" y="2067055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12FE"/>
                </a:solidFill>
              </a:rPr>
              <a:t>et</a:t>
            </a:r>
            <a:endParaRPr kumimoji="1" lang="zh-CN" altLang="en-US" dirty="0">
              <a:solidFill>
                <a:srgbClr val="0012FE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818CE1A-FCE3-8246-92C6-00D2C84875D5}"/>
              </a:ext>
            </a:extLst>
          </p:cNvPr>
          <p:cNvSpPr txBox="1"/>
          <p:nvPr/>
        </p:nvSpPr>
        <p:spPr>
          <a:xfrm>
            <a:off x="2008517" y="4709408"/>
            <a:ext cx="717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https://github.com/ermongroup/ddim/blob/main/functions/denoising.py</a:t>
            </a:r>
          </a:p>
        </p:txBody>
      </p:sp>
    </p:spTree>
    <p:extLst>
      <p:ext uri="{BB962C8B-B14F-4D97-AF65-F5344CB8AC3E}">
        <p14:creationId xmlns:p14="http://schemas.microsoft.com/office/powerpoint/2010/main" val="76736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0" grpId="0"/>
      <p:bldP spid="16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461" y="-962025"/>
            <a:ext cx="3331845" cy="307467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3423" y="2828925"/>
            <a:ext cx="2627948" cy="2424589"/>
          </a:xfrm>
          <a:prstGeom prst="rect">
            <a:avLst/>
          </a:prstGeom>
        </p:spPr>
      </p:pic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7" y="3999547"/>
            <a:ext cx="3649028" cy="1414463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80647" y="3999547"/>
            <a:ext cx="3649028" cy="1414463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4" y="3741420"/>
            <a:ext cx="9175433" cy="14020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88D036-7622-F8BD-C137-43F710997E75}"/>
              </a:ext>
            </a:extLst>
          </p:cNvPr>
          <p:cNvSpPr txBox="1"/>
          <p:nvPr/>
        </p:nvSpPr>
        <p:spPr>
          <a:xfrm>
            <a:off x="1808368" y="1845304"/>
            <a:ext cx="5581650" cy="968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500" b="1" dirty="0">
                <a:solidFill>
                  <a:srgbClr val="B88F4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学习数模，共享欢乐</a:t>
            </a:r>
            <a:endParaRPr lang="en-US" altLang="zh-CN" sz="4500" b="1" dirty="0">
              <a:solidFill>
                <a:srgbClr val="B88F4D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底图-04">
            <a:extLst>
              <a:ext uri="{FF2B5EF4-FFF2-40B4-BE49-F238E27FC236}">
                <a16:creationId xmlns:a16="http://schemas.microsoft.com/office/drawing/2014/main" id="{BE0CB60D-5243-0623-383A-876C2A5F348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4676"/>
          <a:stretch>
            <a:fillRect/>
          </a:stretch>
        </p:blipFill>
        <p:spPr>
          <a:xfrm flipH="1">
            <a:off x="-7145" y="14363"/>
            <a:ext cx="7042684" cy="1670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088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二维数据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C087B6-BF8A-5B43-8CBC-13561A5AA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9" y="1398297"/>
            <a:ext cx="3942759" cy="31127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DC5C25-1853-D945-966A-C7D161450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51732"/>
            <a:ext cx="3514927" cy="27267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45AA15-81A9-2946-8F75-4185F2938467}"/>
              </a:ext>
            </a:extLst>
          </p:cNvPr>
          <p:cNvSpPr txBox="1"/>
          <p:nvPr/>
        </p:nvSpPr>
        <p:spPr>
          <a:xfrm>
            <a:off x="2843808" y="1635646"/>
            <a:ext cx="1224136" cy="43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8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方法的区别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220772-783D-564D-8BB9-85F2BAAD94AC}"/>
              </a:ext>
            </a:extLst>
          </p:cNvPr>
          <p:cNvSpPr txBox="1"/>
          <p:nvPr/>
        </p:nvSpPr>
        <p:spPr>
          <a:xfrm>
            <a:off x="395018" y="987574"/>
            <a:ext cx="8307822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important characteristic of K-means is that it is a </a:t>
            </a:r>
            <a:r>
              <a:rPr lang="en" altLang="zh-CN" b="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 clustering method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means that it will associate each point to one and only one cluster. A limitation to this approach is that there is </a:t>
            </a:r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uncertainty measure or </a:t>
            </a:r>
            <a:r>
              <a:rPr lang="en" altLang="zh-CN" b="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tells us how much a data point is associated with a specific cluster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So what about using a </a:t>
            </a:r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 clustering 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instead of a hard one? This is exactly what Gaussian Mixture Models, or simply GMMs, attempt to do.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07E8B7-4DF6-8D41-9ACD-1F908481D446}"/>
              </a:ext>
            </a:extLst>
          </p:cNvPr>
          <p:cNvSpPr txBox="1"/>
          <p:nvPr/>
        </p:nvSpPr>
        <p:spPr>
          <a:xfrm>
            <a:off x="395018" y="2917230"/>
            <a:ext cx="83078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" altLang="zh-CN" b="0" i="1" dirty="0">
                <a:solidFill>
                  <a:srgbClr val="0012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Gaussian Mixture</a:t>
            </a:r>
            <a:r>
              <a:rPr lang="en" altLang="zh-CN" b="0" i="0" dirty="0">
                <a:solidFill>
                  <a:srgbClr val="0012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function that is comprised of several Gaussians, each identified by </a:t>
            </a:r>
            <a:r>
              <a:rPr lang="en" altLang="zh-CN" b="0" i="1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∈ {1,…, </a:t>
            </a:r>
            <a:r>
              <a:rPr lang="en" altLang="zh-CN" b="0" i="1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}, where </a:t>
            </a:r>
            <a:r>
              <a:rPr lang="en" altLang="zh-CN" b="0" i="1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number of clusters of our dataset. Each Gaussian </a:t>
            </a:r>
            <a:r>
              <a:rPr lang="en" altLang="zh-CN" b="0" i="1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the mixture is comprised of the following parameters: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CN" b="0" i="0" dirty="0">
                <a:solidFill>
                  <a:srgbClr val="0012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μ 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defines its center.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CN" b="0" i="0" dirty="0">
                <a:solidFill>
                  <a:srgbClr val="0012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defines its width. This would be equivalent to the dimensions of an ellipsoid in a multivariate scenario.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CN" b="0" i="0" dirty="0">
                <a:solidFill>
                  <a:srgbClr val="0012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mixing probability </a:t>
            </a:r>
            <a:r>
              <a:rPr lang="el-GR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π 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defines how big or small the Gaussian function will be.</a:t>
            </a:r>
          </a:p>
        </p:txBody>
      </p:sp>
    </p:spTree>
    <p:extLst>
      <p:ext uri="{BB962C8B-B14F-4D97-AF65-F5344CB8AC3E}">
        <p14:creationId xmlns:p14="http://schemas.microsoft.com/office/powerpoint/2010/main" val="4350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概述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9BB1FB-28D9-B64C-880A-3D3408A6BDD2}"/>
              </a:ext>
            </a:extLst>
          </p:cNvPr>
          <p:cNvSpPr txBox="1"/>
          <p:nvPr/>
        </p:nvSpPr>
        <p:spPr>
          <a:xfrm>
            <a:off x="395536" y="915566"/>
            <a:ext cx="8496944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中，假设我们有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个高斯分布，每个分布有自己的均值（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和协方差矩阵（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covariance matrix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这些分布共同组成了一个混合模型，其特点是：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多高斯分布的混合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使用多个高斯分布来拟合数据分布，每个高斯分布可以看作一个簇或类别。数据点的生成是由这些高斯分布以一定概率组合而成的。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：每个高斯分布有三个重要参数：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均值向量（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vector</a:t>
            </a:r>
            <a:r>
              <a:rPr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表示分布的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协方差矩阵（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covariance matrix</a:t>
            </a:r>
            <a:r>
              <a:rPr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表示分布的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形状和方向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权重（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该分布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在总体中的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比例或重要性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85E68C-342F-B548-9972-75707302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40" y="3368263"/>
            <a:ext cx="3965926" cy="15802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ADD2CB-D379-F242-8D4B-56E09C408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40315"/>
            <a:ext cx="4309244" cy="17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概率密度函数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C64E0E-E178-4D4C-B4C6-47A7729EF8AE}"/>
              </a:ext>
            </a:extLst>
          </p:cNvPr>
          <p:cNvSpPr txBox="1"/>
          <p:nvPr/>
        </p:nvSpPr>
        <p:spPr>
          <a:xfrm>
            <a:off x="389820" y="987574"/>
            <a:ext cx="8430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的整体概率密度函数是各高斯分布的加权和。对于任意数据点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它的概率可以用所有高斯分布的概率密度值加权求和得到，即：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B27CA8-7AEA-F54A-9BA4-7C966809856C}"/>
              </a:ext>
            </a:extLst>
          </p:cNvPr>
          <p:cNvSpPr txBox="1"/>
          <p:nvPr/>
        </p:nvSpPr>
        <p:spPr>
          <a:xfrm>
            <a:off x="361810" y="2620596"/>
            <a:ext cx="8420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其中，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是第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个高斯分布的权重，</a:t>
            </a:r>
            <a:r>
              <a:rPr lang="en" altLang="zh-CN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∣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是均值为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协方差为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的高斯分布的概率密度函数。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CD7FE8-DC1D-A04F-B621-AA6C20517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54" y="3424595"/>
            <a:ext cx="3364384" cy="16580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AF3691-1B42-0044-9FA0-9290C099F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96" y="1718561"/>
            <a:ext cx="4965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0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JjOTFmM2U0OTNlMDBmNWY1YTQyNjhhM2Y4ZGQwMW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59758</TotalTime>
  <Words>2523</Words>
  <Application>Microsoft Macintosh PowerPoint</Application>
  <PresentationFormat>全屏显示(16:9)</PresentationFormat>
  <Paragraphs>258</Paragraphs>
  <Slides>51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51</vt:i4>
      </vt:variant>
    </vt:vector>
  </HeadingPairs>
  <TitlesOfParts>
    <vt:vector size="72" baseType="lpstr">
      <vt:lpstr>-apple-system</vt:lpstr>
      <vt:lpstr>等线</vt:lpstr>
      <vt:lpstr>方正小标宋简体</vt:lpstr>
      <vt:lpstr>华文新魏</vt:lpstr>
      <vt:lpstr>隶书</vt:lpstr>
      <vt:lpstr>宋体</vt:lpstr>
      <vt:lpstr>宋体</vt:lpstr>
      <vt:lpstr>微软雅黑</vt:lpstr>
      <vt:lpstr>Heiti SC Medium</vt:lpstr>
      <vt:lpstr>Heiti SC Medium</vt:lpstr>
      <vt:lpstr>APPLE CHANCERY</vt:lpstr>
      <vt:lpstr>Arial</vt:lpstr>
      <vt:lpstr>Calibri</vt:lpstr>
      <vt:lpstr>Helvetica Neue</vt:lpstr>
      <vt:lpstr>Menlo</vt:lpstr>
      <vt:lpstr>Optima</vt:lpstr>
      <vt:lpstr>Times New Roman</vt:lpstr>
      <vt:lpstr>Wingdings</vt:lpstr>
      <vt:lpstr>Office 主题​​</vt:lpstr>
      <vt:lpstr>1_Office 主题​​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范利群</dc:creator>
  <cp:lastModifiedBy>K Z</cp:lastModifiedBy>
  <cp:revision>1627</cp:revision>
  <dcterms:created xsi:type="dcterms:W3CDTF">2019-07-09T19:19:00Z</dcterms:created>
  <dcterms:modified xsi:type="dcterms:W3CDTF">2024-12-09T07:37:58Z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394297376_btnclosed</vt:lpwstr>
  </property>
  <property fmtid="{D5CDD505-2E9C-101B-9397-08002B2CF9AE}" pid="3" name="KSOProductBuildVer">
    <vt:lpwstr>2052-12.1.0.16388</vt:lpwstr>
  </property>
  <property fmtid="{D5CDD505-2E9C-101B-9397-08002B2CF9AE}" pid="4" name="ICV">
    <vt:lpwstr>C0DBDE7E3A2D4F4C84FC7BA13130DBAF_13</vt:lpwstr>
  </property>
</Properties>
</file>